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5" r:id="rId2"/>
    <p:sldId id="386" r:id="rId3"/>
    <p:sldId id="380" r:id="rId4"/>
    <p:sldId id="385" r:id="rId5"/>
    <p:sldId id="343" r:id="rId6"/>
    <p:sldId id="345" r:id="rId7"/>
    <p:sldId id="346" r:id="rId8"/>
    <p:sldId id="348" r:id="rId9"/>
    <p:sldId id="356" r:id="rId10"/>
    <p:sldId id="341" r:id="rId11"/>
    <p:sldId id="279" r:id="rId12"/>
    <p:sldId id="381" r:id="rId13"/>
    <p:sldId id="383" r:id="rId14"/>
    <p:sldId id="358" r:id="rId15"/>
    <p:sldId id="372" r:id="rId16"/>
    <p:sldId id="387" r:id="rId17"/>
    <p:sldId id="384" r:id="rId18"/>
    <p:sldId id="281" r:id="rId19"/>
    <p:sldId id="368" r:id="rId20"/>
    <p:sldId id="342" r:id="rId21"/>
    <p:sldId id="388" r:id="rId22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02630ersk_102630" initials="1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81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3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RåtallfôrDaglig2014!$W$3</c:f>
              <c:strCache>
                <c:ptCount val="1"/>
                <c:pt idx="0">
                  <c:v>Volume +</c:v>
                </c:pt>
              </c:strCache>
            </c:strRef>
          </c:tx>
          <c:cat>
            <c:strRef>
              <c:f>RåtallfôrDaglig2014!$V$4:$V$10</c:f>
              <c:strCache>
                <c:ptCount val="7"/>
                <c:pt idx="0">
                  <c:v>23/12-29/12</c:v>
                </c:pt>
                <c:pt idx="1">
                  <c:v>30/12-05/01</c:v>
                </c:pt>
                <c:pt idx="2">
                  <c:v>06/01-12/01</c:v>
                </c:pt>
                <c:pt idx="3">
                  <c:v>13/01-19/01</c:v>
                </c:pt>
                <c:pt idx="4">
                  <c:v>20/01-26/01</c:v>
                </c:pt>
                <c:pt idx="5">
                  <c:v>27/01-02/02</c:v>
                </c:pt>
                <c:pt idx="6">
                  <c:v>03/02-9/02</c:v>
                </c:pt>
              </c:strCache>
            </c:strRef>
          </c:cat>
          <c:val>
            <c:numRef>
              <c:f>RåtallfôrDaglig2014!$W$4:$W$10</c:f>
              <c:numCache>
                <c:formatCode>0</c:formatCode>
                <c:ptCount val="7"/>
                <c:pt idx="0">
                  <c:v>30492.642896581921</c:v>
                </c:pt>
                <c:pt idx="1">
                  <c:v>31998.454676971807</c:v>
                </c:pt>
                <c:pt idx="2">
                  <c:v>39709.935160564673</c:v>
                </c:pt>
                <c:pt idx="3">
                  <c:v>37666.821538199649</c:v>
                </c:pt>
                <c:pt idx="4">
                  <c:v>36139.059821158779</c:v>
                </c:pt>
                <c:pt idx="5">
                  <c:v>39137.273182278172</c:v>
                </c:pt>
                <c:pt idx="6">
                  <c:v>32233.188505358197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RåtallfôrDaglig2014!$X$3</c:f>
              <c:strCache>
                <c:ptCount val="1"/>
                <c:pt idx="0">
                  <c:v>V 2010 </c:v>
                </c:pt>
              </c:strCache>
            </c:strRef>
          </c:tx>
          <c:cat>
            <c:strRef>
              <c:f>RåtallfôrDaglig2014!$V$4:$V$10</c:f>
              <c:strCache>
                <c:ptCount val="7"/>
                <c:pt idx="0">
                  <c:v>23/12-29/12</c:v>
                </c:pt>
                <c:pt idx="1">
                  <c:v>30/12-05/01</c:v>
                </c:pt>
                <c:pt idx="2">
                  <c:v>06/01-12/01</c:v>
                </c:pt>
                <c:pt idx="3">
                  <c:v>13/01-19/01</c:v>
                </c:pt>
                <c:pt idx="4">
                  <c:v>20/01-26/01</c:v>
                </c:pt>
                <c:pt idx="5">
                  <c:v>27/01-02/02</c:v>
                </c:pt>
                <c:pt idx="6">
                  <c:v>03/02-9/02</c:v>
                </c:pt>
              </c:strCache>
            </c:strRef>
          </c:cat>
          <c:val>
            <c:numRef>
              <c:f>RåtallfôrDaglig2014!$X$4:$X$10</c:f>
              <c:numCache>
                <c:formatCode>0</c:formatCode>
                <c:ptCount val="7"/>
                <c:pt idx="0">
                  <c:v>26581.229759999995</c:v>
                </c:pt>
                <c:pt idx="1">
                  <c:v>31973.922719999999</c:v>
                </c:pt>
                <c:pt idx="2">
                  <c:v>36058.352939999997</c:v>
                </c:pt>
                <c:pt idx="3">
                  <c:v>33643.940759999998</c:v>
                </c:pt>
                <c:pt idx="4">
                  <c:v>30275.873399999993</c:v>
                </c:pt>
                <c:pt idx="5">
                  <c:v>37220.080379999992</c:v>
                </c:pt>
                <c:pt idx="6">
                  <c:v>33407.939099999996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99264"/>
        <c:axId val="92300800"/>
      </c:lineChart>
      <c:catAx>
        <c:axId val="9229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44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92300800"/>
        <c:crosses val="autoZero"/>
        <c:auto val="1"/>
        <c:lblAlgn val="ctr"/>
        <c:lblOffset val="100"/>
        <c:noMultiLvlLbl val="0"/>
      </c:catAx>
      <c:valAx>
        <c:axId val="923008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9229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14405010438415"/>
          <c:y val="0.40000067733468797"/>
          <c:w val="0.1899791231732777"/>
          <c:h val="0.16129066124798913"/>
        </c:manualLayout>
      </c:layout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87729658792652"/>
          <c:y val="7.0327658342291849E-2"/>
          <c:w val="0.65783070866141735"/>
          <c:h val="0.76198154922922323"/>
        </c:manualLayout>
      </c:layout>
      <c:lineChart>
        <c:grouping val="standard"/>
        <c:varyColors val="0"/>
        <c:ser>
          <c:idx val="0"/>
          <c:order val="0"/>
          <c:tx>
            <c:strRef>
              <c:f>RåtallfôrDaglig2014!$AA$3</c:f>
              <c:strCache>
                <c:ptCount val="1"/>
                <c:pt idx="0">
                  <c:v>Volume +</c:v>
                </c:pt>
              </c:strCache>
            </c:strRef>
          </c:tx>
          <c:cat>
            <c:strRef>
              <c:f>RåtallfôrDaglig2014!$Z$4:$Z$10</c:f>
              <c:strCache>
                <c:ptCount val="7"/>
                <c:pt idx="0">
                  <c:v>23/12-29/12</c:v>
                </c:pt>
                <c:pt idx="1">
                  <c:v>30/12-05/01</c:v>
                </c:pt>
                <c:pt idx="2">
                  <c:v>06/01-12/01</c:v>
                </c:pt>
                <c:pt idx="3">
                  <c:v>13/01-19/01</c:v>
                </c:pt>
                <c:pt idx="4">
                  <c:v>20/01-26/01</c:v>
                </c:pt>
                <c:pt idx="5">
                  <c:v>27/01-02/02</c:v>
                </c:pt>
                <c:pt idx="6">
                  <c:v>03/02-9/02</c:v>
                </c:pt>
              </c:strCache>
            </c:strRef>
          </c:cat>
          <c:val>
            <c:numRef>
              <c:f>RåtallfôrDaglig2014!$AA$4:$AA$10</c:f>
              <c:numCache>
                <c:formatCode>0</c:formatCode>
                <c:ptCount val="7"/>
                <c:pt idx="0">
                  <c:v>30492.642896581921</c:v>
                </c:pt>
                <c:pt idx="1">
                  <c:v>62491.097573553729</c:v>
                </c:pt>
                <c:pt idx="2">
                  <c:v>102201.0327341184</c:v>
                </c:pt>
                <c:pt idx="3">
                  <c:v>139867.85427231804</c:v>
                </c:pt>
                <c:pt idx="4">
                  <c:v>176006.91409347684</c:v>
                </c:pt>
                <c:pt idx="5">
                  <c:v>215144.18727575502</c:v>
                </c:pt>
                <c:pt idx="6">
                  <c:v>247377.37578111322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RåtallfôrDaglig2014!$AB$3</c:f>
              <c:strCache>
                <c:ptCount val="1"/>
                <c:pt idx="0">
                  <c:v>V 2010 </c:v>
                </c:pt>
              </c:strCache>
            </c:strRef>
          </c:tx>
          <c:cat>
            <c:strRef>
              <c:f>RåtallfôrDaglig2014!$Z$4:$Z$10</c:f>
              <c:strCache>
                <c:ptCount val="7"/>
                <c:pt idx="0">
                  <c:v>23/12-29/12</c:v>
                </c:pt>
                <c:pt idx="1">
                  <c:v>30/12-05/01</c:v>
                </c:pt>
                <c:pt idx="2">
                  <c:v>06/01-12/01</c:v>
                </c:pt>
                <c:pt idx="3">
                  <c:v>13/01-19/01</c:v>
                </c:pt>
                <c:pt idx="4">
                  <c:v>20/01-26/01</c:v>
                </c:pt>
                <c:pt idx="5">
                  <c:v>27/01-02/02</c:v>
                </c:pt>
                <c:pt idx="6">
                  <c:v>03/02-9/02</c:v>
                </c:pt>
              </c:strCache>
            </c:strRef>
          </c:cat>
          <c:val>
            <c:numRef>
              <c:f>RåtallfôrDaglig2014!$AB$4:$AB$10</c:f>
              <c:numCache>
                <c:formatCode>0</c:formatCode>
                <c:ptCount val="7"/>
                <c:pt idx="0">
                  <c:v>26581.229759999995</c:v>
                </c:pt>
                <c:pt idx="1">
                  <c:v>58555.15247999999</c:v>
                </c:pt>
                <c:pt idx="2">
                  <c:v>94613.505419999987</c:v>
                </c:pt>
                <c:pt idx="3">
                  <c:v>128257.44617999998</c:v>
                </c:pt>
                <c:pt idx="4">
                  <c:v>158533.31957999998</c:v>
                </c:pt>
                <c:pt idx="5">
                  <c:v>195753.39995999998</c:v>
                </c:pt>
                <c:pt idx="6">
                  <c:v>229161.33905999997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824832"/>
        <c:axId val="150826368"/>
      </c:lineChart>
      <c:catAx>
        <c:axId val="15082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3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150826368"/>
        <c:crosses val="autoZero"/>
        <c:auto val="1"/>
        <c:lblAlgn val="ctr"/>
        <c:lblOffset val="100"/>
        <c:noMultiLvlLbl val="0"/>
      </c:catAx>
      <c:valAx>
        <c:axId val="15082636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15082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75153105861773"/>
          <c:y val="0.40131648017681998"/>
          <c:w val="0.18958377077865263"/>
          <c:h val="0.16447402956209423"/>
        </c:manualLayout>
      </c:layout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9D0383-B4D7-4517-99D1-83CD7977E5A3}" type="datetimeFigureOut">
              <a:rPr lang="nb-NO"/>
              <a:pPr>
                <a:defRPr/>
              </a:pPr>
              <a:t>20.03.2014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nb-NO"/>
              <a:t>Seafarm Products 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59BD0-CFC3-46B1-BC71-B262898C459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71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BAAE5B-08EA-41E5-88FF-58450D075CB6}" type="datetimeFigureOut">
              <a:rPr lang="nb-NO"/>
              <a:pPr>
                <a:defRPr/>
              </a:pPr>
              <a:t>20.03.2014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nb-NO"/>
              <a:t>Seafarm Products AS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1D5BA9-40EC-4D82-A328-5BD857BBCFF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72631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ssholder for bunntekst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sz="1200">
                <a:latin typeface="Calibri" pitchFamily="34" charset="0"/>
              </a:rPr>
              <a:t>Seafarm Products AS</a:t>
            </a:r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DB6D7B1-A010-4B5C-9C90-EA6178425AC8}" type="slidenum">
              <a:rPr lang="nb-NO" sz="1200">
                <a:latin typeface="+mn-lt"/>
                <a:cs typeface="+mn-cs"/>
              </a:rPr>
              <a:pPr algn="r">
                <a:defRPr/>
              </a:pPr>
              <a:t>1</a:t>
            </a:fld>
            <a:endParaRPr lang="nb-NO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bunntekst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b-NO" smtClean="0">
                <a:latin typeface="Calibri" pitchFamily="34" charset="0"/>
              </a:rPr>
              <a:t>Seafarm Products AS</a:t>
            </a:r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80B2F-FA32-4434-B1CE-41A7F2CDAEAC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ssholder for bunntekst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b-NO" smtClean="0">
                <a:latin typeface="Calibri" pitchFamily="34" charset="0"/>
              </a:rPr>
              <a:t>Seafarm Products AS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82B020-1C88-455E-AD56-16D8A6F5DC92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bunntekst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200">
                <a:latin typeface="Calibri" charset="0"/>
              </a:rPr>
              <a:t>Seafarm Products AS</a:t>
            </a:r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AF011D6-ECFF-4512-AFA7-BF05EE0BD060}" type="slidenum">
              <a:rPr lang="nb-NO" sz="1200">
                <a:latin typeface="Calibri" charset="0"/>
              </a:rPr>
              <a:pPr algn="r" eaLnBrk="1" hangingPunct="1"/>
              <a:t>20</a:t>
            </a:fld>
            <a:endParaRPr lang="nb-NO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bunntekst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b-NO" smtClean="0">
                <a:latin typeface="Calibri" pitchFamily="34" charset="0"/>
              </a:rPr>
              <a:t>Seafarm Products AS</a:t>
            </a:r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80B2F-FA32-4434-B1CE-41A7F2CDAEAC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bunntekst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nb-NO">
                <a:latin typeface="Calibri" charset="0"/>
              </a:rPr>
              <a:t>Seafarm Products AS</a:t>
            </a: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C46728-56C9-4CD9-9432-DFED26F893CD}" type="slidenum">
              <a:rPr lang="nb-NO" smtClean="0">
                <a:latin typeface="Calibri" charset="0"/>
              </a:rPr>
              <a:pPr eaLnBrk="1" hangingPunct="1"/>
              <a:t>5</a:t>
            </a:fld>
            <a:endParaRPr lang="nb-NO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bunntekst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nb-NO">
                <a:latin typeface="Calibri" charset="0"/>
              </a:rPr>
              <a:t>Seafarm Products AS</a:t>
            </a:r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741C47-5EB4-4FEF-8722-9325F7688DA4}" type="slidenum">
              <a:rPr lang="nb-NO" smtClean="0">
                <a:latin typeface="Calibri" charset="0"/>
              </a:rPr>
              <a:pPr eaLnBrk="1" hangingPunct="1"/>
              <a:t>6</a:t>
            </a:fld>
            <a:endParaRPr lang="nb-NO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ssholder for bunntekst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nb-NO">
                <a:latin typeface="Calibri" charset="0"/>
              </a:rPr>
              <a:t>Seafarm Products AS</a:t>
            </a:r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76C62D-302D-42D8-83AD-1D1340CFDE58}" type="slidenum">
              <a:rPr lang="nb-NO" smtClean="0">
                <a:latin typeface="Calibri" charset="0"/>
              </a:rPr>
              <a:pPr eaLnBrk="1" hangingPunct="1"/>
              <a:t>7</a:t>
            </a:fld>
            <a:endParaRPr lang="nb-NO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ssholder for bunntekst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b-NO" smtClean="0">
                <a:latin typeface="Calibri" pitchFamily="34" charset="0"/>
              </a:rPr>
              <a:t>Seafarm Products AS</a:t>
            </a:r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7CA9FD-FCED-42F6-96CC-18D43B9E8BA4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bunntekst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b-NO" smtClean="0">
                <a:latin typeface="Calibri" pitchFamily="34" charset="0"/>
              </a:rPr>
              <a:t>Seafarm Products AS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E43C3-B8C9-4FA5-A4F5-3F0C88F6DD8F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ssholder for bunntekst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mtClean="0"/>
              <a:t>Seafarm Products AS</a:t>
            </a:r>
          </a:p>
        </p:txBody>
      </p:sp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904D3-B815-493F-941A-77F80C5B599D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bunntekst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b-NO" smtClean="0">
                <a:latin typeface="Calibri" pitchFamily="34" charset="0"/>
              </a:rPr>
              <a:t>Seafarm Products AS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E43C3-B8C9-4FA5-A4F5-3F0C88F6DD8F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9C1394E-38C5-44C7-8A46-53CE307CFA1C}" type="datetime1">
              <a:rPr lang="da-DK"/>
              <a:pPr>
                <a:defRPr/>
              </a:pPr>
              <a:t>20-03-2014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PRESENTASJON 121009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8901-A7BB-4022-B250-D815EAE48E7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06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E2551579-740A-47B5-BA9D-0A81C3A6D1F3}" type="datetime1">
              <a:rPr lang="da-DK"/>
              <a:pPr>
                <a:defRPr/>
              </a:pPr>
              <a:t>20-03-2014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PRESENTASJON 121009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C179-141E-4267-8CD1-F38F26824A5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763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9B3ACB3-2739-4E51-9B48-32ED8D114476}" type="datetime1">
              <a:rPr lang="da-DK"/>
              <a:pPr>
                <a:defRPr/>
              </a:pPr>
              <a:t>20-03-2014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PRESENTASJON 121009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439D-81EA-4D4A-9F7A-4169778EB63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97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EC9B5865-82DF-4F8A-8910-1365485C1560}" type="datetime1">
              <a:rPr lang="da-DK"/>
              <a:pPr>
                <a:defRPr/>
              </a:pPr>
              <a:t>20-03-2014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PRESENTASJON 121009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ED79E-4AD2-49C8-AA14-F8EAF6E4C7D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592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36C440E-37E7-4C1E-BB09-4D60E7353DE6}" type="datetime1">
              <a:rPr lang="da-DK"/>
              <a:pPr>
                <a:defRPr/>
              </a:pPr>
              <a:t>20-03-2014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PRESENTASJON 121009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C8A1-0C91-42A1-8C6B-0A964E990CB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632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A3A345F-CD04-4BCD-ABD9-EC91F23D86D3}" type="datetime1">
              <a:rPr lang="da-DK"/>
              <a:pPr>
                <a:defRPr/>
              </a:pPr>
              <a:t>20-03-2014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PRESENTASJON 121009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7D3D-166A-4C82-81C1-057F6983E52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356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1CE68BF-6ED0-4960-8AE8-5A4A22C46249}" type="datetime1">
              <a:rPr lang="da-DK"/>
              <a:pPr>
                <a:defRPr/>
              </a:pPr>
              <a:t>20-03-2014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PRESENTASJON 121009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0382-E7E7-4D39-94D2-37FA33DEC5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642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827A17F-AC9D-44A6-B5D0-BF22CDD323C2}" type="datetime1">
              <a:rPr lang="da-DK"/>
              <a:pPr>
                <a:defRPr/>
              </a:pPr>
              <a:t>20-03-2014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PRESENTASJON 121009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3CE1-BDB9-4CFE-A38B-9A5DF0F873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36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90218_SeaFarm_Logo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2875"/>
            <a:ext cx="21637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6BBE824-3533-429C-A5EC-1DD0AA0FF1AB}" type="datetime1">
              <a:rPr lang="da-DK"/>
              <a:pPr>
                <a:defRPr/>
              </a:pPr>
              <a:t>20-03-2014</a:t>
            </a:fld>
            <a:endParaRPr lang="da-DK"/>
          </a:p>
        </p:txBody>
      </p:sp>
      <p:sp>
        <p:nvSpPr>
          <p:cNvPr id="4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PRESENTASJON 121009</a:t>
            </a:r>
          </a:p>
        </p:txBody>
      </p:sp>
      <p:sp>
        <p:nvSpPr>
          <p:cNvPr id="5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7823-CAEC-4BD2-8608-0A9A7B7A96A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99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39A55B4D-CF44-4194-A0A1-54B522728660}" type="datetime1">
              <a:rPr lang="da-DK"/>
              <a:pPr>
                <a:defRPr/>
              </a:pPr>
              <a:t>20-03-2014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PRESENTASJON 121009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DA99-4AF5-45BC-8DDE-459CF0160A0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610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40EADBD-3E07-4AFB-AAEA-176FA209A62D}" type="datetime1">
              <a:rPr lang="da-DK"/>
              <a:pPr>
                <a:defRPr/>
              </a:pPr>
              <a:t>20-03-2014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PRESENTASJON 121009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6BA1-3D50-4367-8665-A78F8E0A527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68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da-DK"/>
              <a:t>PRESENTASJON 121009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CE725D-F1DA-422A-85F0-EC1D89BB2B2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2CFD8D8-B596-4F96-B1E5-AFEFCAABE03A}" type="datetime1">
              <a:rPr lang="da-DK"/>
              <a:pPr>
                <a:defRPr/>
              </a:pPr>
              <a:t>20-03-2014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47C35A-3C85-414C-83CA-2541A3C410C7}" type="slidenum">
              <a:rPr lang="da-D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da-DK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Plassholder for lysbilde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B56D82D-CCBC-487E-9D96-56A2ED0189BD}" type="slidenum">
              <a:rPr lang="da-D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da-DK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317" name="TekstSylinder 6"/>
          <p:cNvSpPr txBox="1">
            <a:spLocks noChangeArrowheads="1"/>
          </p:cNvSpPr>
          <p:nvPr/>
        </p:nvSpPr>
        <p:spPr bwMode="auto">
          <a:xfrm>
            <a:off x="357188" y="214313"/>
            <a:ext cx="2503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>
                <a:latin typeface="Calibri" pitchFamily="34" charset="0"/>
              </a:rPr>
              <a:t> </a:t>
            </a: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547688" y="1784274"/>
            <a:ext cx="804862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700" rIns="76176" anchor="ctr">
            <a:spAutoFit/>
          </a:bodyPr>
          <a:lstStyle/>
          <a:p>
            <a:pPr algn="ctr"/>
            <a:r>
              <a:rPr lang="da-DK" sz="2800" dirty="0"/>
              <a:t>Seafarm Products AS</a:t>
            </a:r>
          </a:p>
          <a:p>
            <a:pPr algn="ctr"/>
            <a:r>
              <a:rPr lang="da-DK" dirty="0" smtClean="0"/>
              <a:t> </a:t>
            </a:r>
            <a:endParaRPr lang="da-DK" dirty="0"/>
          </a:p>
          <a:p>
            <a:pPr algn="ctr"/>
            <a:endParaRPr lang="da-DK" dirty="0"/>
          </a:p>
          <a:p>
            <a:pPr algn="ctr"/>
            <a:r>
              <a:rPr lang="nb-NO" sz="1400" dirty="0"/>
              <a:t>Et unikt konsept for å kunne fôre fisk med pellets tilsatt vann, eventuelt olje og additiver i </a:t>
            </a:r>
            <a:r>
              <a:rPr lang="nb-NO" sz="1400" dirty="0" smtClean="0"/>
              <a:t>industriskala.</a:t>
            </a:r>
          </a:p>
          <a:p>
            <a:pPr algn="ctr"/>
            <a:endParaRPr lang="nb-NO" sz="1200" dirty="0"/>
          </a:p>
          <a:p>
            <a:pPr algn="ctr"/>
            <a:endParaRPr lang="nb-NO" sz="1200" dirty="0" smtClean="0"/>
          </a:p>
          <a:p>
            <a:pPr algn="ctr"/>
            <a:endParaRPr lang="nb-NO" sz="1200" dirty="0"/>
          </a:p>
          <a:p>
            <a:pPr algn="ctr"/>
            <a:r>
              <a:rPr lang="da-DK" sz="1200" dirty="0"/>
              <a:t>Mars 2013</a:t>
            </a:r>
          </a:p>
          <a:p>
            <a:pPr algn="ctr"/>
            <a:endParaRPr lang="nb-NO" sz="1200" dirty="0"/>
          </a:p>
          <a:p>
            <a:pPr algn="ctr"/>
            <a:endParaRPr lang="da-DK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B70DB-D3D6-4DDB-B95C-7748DF4194F1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722D5-D15A-4702-9671-078331426DAE}" type="slidenum">
              <a:rPr lang="da-DK"/>
              <a:pPr>
                <a:defRPr/>
              </a:pPr>
              <a:t>10</a:t>
            </a:fld>
            <a:endParaRPr lang="da-DK"/>
          </a:p>
        </p:txBody>
      </p:sp>
      <p:sp>
        <p:nvSpPr>
          <p:cNvPr id="3" name="Plassholder for lysbildenumm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9BAA0C-C02B-4C42-B09E-CE3AEFC75E82}" type="slidenum">
              <a:rPr lang="da-D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a-DK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32" name="Text Placeholder 9"/>
          <p:cNvSpPr txBox="1">
            <a:spLocks/>
          </p:cNvSpPr>
          <p:nvPr/>
        </p:nvSpPr>
        <p:spPr bwMode="auto">
          <a:xfrm>
            <a:off x="537260" y="1010940"/>
            <a:ext cx="7632700" cy="534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200" b="1" dirty="0"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>
                <a:latin typeface="Calibri" pitchFamily="34" charset="0"/>
              </a:rPr>
              <a:t>Vekstforsøk villfanget torsk (</a:t>
            </a:r>
            <a:r>
              <a:rPr lang="nb-NO" sz="1400" dirty="0" err="1">
                <a:latin typeface="Calibri" pitchFamily="34" charset="0"/>
              </a:rPr>
              <a:t>Eurofisk</a:t>
            </a:r>
            <a:r>
              <a:rPr lang="nb-NO" sz="1400" dirty="0">
                <a:latin typeface="Calibri" pitchFamily="34" charset="0"/>
              </a:rPr>
              <a:t>) i </a:t>
            </a:r>
            <a:r>
              <a:rPr lang="nb-NO" sz="1400" dirty="0" err="1">
                <a:latin typeface="Calibri" pitchFamily="34" charset="0"/>
              </a:rPr>
              <a:t>Øksfjorden</a:t>
            </a:r>
            <a:r>
              <a:rPr lang="nb-NO" sz="1400" dirty="0">
                <a:latin typeface="Calibri" pitchFamily="34" charset="0"/>
              </a:rPr>
              <a:t>. Ca. 150 tonn i 2008-2009</a:t>
            </a:r>
          </a:p>
          <a:p>
            <a:pPr marL="800100" lvl="1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>
                <a:latin typeface="Calibri" pitchFamily="34" charset="0"/>
              </a:rPr>
              <a:t>Prototyp 2 og 3</a:t>
            </a:r>
          </a:p>
          <a:p>
            <a:pPr marL="800100" lvl="1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>
                <a:latin typeface="Calibri" pitchFamily="34" charset="0"/>
              </a:rPr>
              <a:t>Nesten doblet overlevelse</a:t>
            </a:r>
          </a:p>
          <a:p>
            <a:pPr marL="800100" lvl="1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>
                <a:latin typeface="Calibri" pitchFamily="34" charset="0"/>
              </a:rPr>
              <a:t>Nesten doblet tilvekst</a:t>
            </a:r>
          </a:p>
          <a:p>
            <a:pPr marL="800100" lvl="1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 err="1">
                <a:latin typeface="Calibri" pitchFamily="34" charset="0"/>
              </a:rPr>
              <a:t>Ca</a:t>
            </a:r>
            <a:r>
              <a:rPr lang="nb-NO" sz="1400" dirty="0">
                <a:latin typeface="Calibri" pitchFamily="34" charset="0"/>
              </a:rPr>
              <a:t> 30 % forbedret </a:t>
            </a:r>
            <a:r>
              <a:rPr lang="nb-NO" sz="1400" dirty="0" err="1">
                <a:latin typeface="Calibri" pitchFamily="34" charset="0"/>
              </a:rPr>
              <a:t>bfcr</a:t>
            </a:r>
            <a:endParaRPr lang="nb-NO" sz="1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>
                <a:latin typeface="Calibri" pitchFamily="34" charset="0"/>
              </a:rPr>
              <a:t>Vekstforsøk på laksesmolt på Island 2011. Karforsøk, ferskvann og sjøvann.</a:t>
            </a:r>
          </a:p>
          <a:p>
            <a:pPr marL="800100" lvl="1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>
                <a:latin typeface="Calibri" pitchFamily="34" charset="0"/>
              </a:rPr>
              <a:t>Ingen signifikante utslag i første fase i sjø ved salinitet mellom 25-30 </a:t>
            </a:r>
            <a:r>
              <a:rPr lang="nb-NO" sz="1400" dirty="0" err="1">
                <a:latin typeface="Calibri" pitchFamily="34" charset="0"/>
              </a:rPr>
              <a:t>ppt</a:t>
            </a:r>
            <a:r>
              <a:rPr lang="nb-NO" sz="1400" dirty="0">
                <a:latin typeface="Calibri" pitchFamily="34" charset="0"/>
              </a:rPr>
              <a:t>, men indikasjoner på at vått fôr kan forbedre tilvekst i ferskvannsfase ved lave temperaturer</a:t>
            </a:r>
            <a:r>
              <a:rPr lang="nb-NO" sz="1400" dirty="0" smtClean="0">
                <a:latin typeface="Calibri" pitchFamily="34" charset="0"/>
              </a:rPr>
              <a:t>. </a:t>
            </a:r>
            <a:endParaRPr lang="nb-NO" sz="1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>
                <a:latin typeface="Calibri" pitchFamily="34" charset="0"/>
              </a:rPr>
              <a:t>Forsøk på Torsk i Masfjorden. Prototyp 2 og 3. Storskala. </a:t>
            </a:r>
            <a:r>
              <a:rPr lang="nb-NO" sz="1400" dirty="0" err="1">
                <a:latin typeface="Calibri" pitchFamily="34" charset="0"/>
              </a:rPr>
              <a:t>Ca</a:t>
            </a:r>
            <a:r>
              <a:rPr lang="nb-NO" sz="1400" dirty="0">
                <a:latin typeface="Calibri" pitchFamily="34" charset="0"/>
              </a:rPr>
              <a:t> 150 tonn. 2010</a:t>
            </a:r>
          </a:p>
          <a:p>
            <a:pPr marL="800100" lvl="1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>
                <a:latin typeface="Calibri" pitchFamily="34" charset="0"/>
              </a:rPr>
              <a:t>Signifikante forbedringer på </a:t>
            </a:r>
            <a:r>
              <a:rPr lang="nb-NO" sz="1400" dirty="0" err="1">
                <a:latin typeface="Calibri" pitchFamily="34" charset="0"/>
              </a:rPr>
              <a:t>bfcr</a:t>
            </a:r>
            <a:r>
              <a:rPr lang="nb-NO" sz="1400" dirty="0">
                <a:latin typeface="Calibri" pitchFamily="34" charset="0"/>
              </a:rPr>
              <a:t> og overlevelse</a:t>
            </a:r>
          </a:p>
          <a:p>
            <a:pPr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>
                <a:latin typeface="Calibri" pitchFamily="34" charset="0"/>
              </a:rPr>
              <a:t>Forsøk på Matre med laks 500g+, karforsøk hhv ferskvann og sjøvann, 2011</a:t>
            </a:r>
            <a:r>
              <a:rPr lang="nb-NO" sz="1400" dirty="0" smtClean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 smtClean="0">
                <a:latin typeface="Calibri" pitchFamily="34" charset="0"/>
              </a:rPr>
              <a:t>Forsøk Dønna med laks </a:t>
            </a:r>
            <a:r>
              <a:rPr lang="nb-NO" sz="1400" dirty="0" err="1" smtClean="0">
                <a:latin typeface="Calibri" pitchFamily="34" charset="0"/>
              </a:rPr>
              <a:t>des</a:t>
            </a:r>
            <a:r>
              <a:rPr lang="nb-NO" sz="1400" dirty="0" smtClean="0">
                <a:latin typeface="Calibri" pitchFamily="34" charset="0"/>
              </a:rPr>
              <a:t> 2012-jan 2013</a:t>
            </a:r>
          </a:p>
          <a:p>
            <a:pPr marL="800100" lvl="1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 err="1" smtClean="0">
                <a:latin typeface="Calibri" pitchFamily="34" charset="0"/>
              </a:rPr>
              <a:t>mmmm</a:t>
            </a:r>
            <a:endParaRPr lang="nb-NO" sz="1400" dirty="0" smtClean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 smtClean="0">
                <a:latin typeface="Calibri" pitchFamily="34" charset="0"/>
              </a:rPr>
              <a:t>Fullskala forsøk 200.000 laks i vekstfase Stranda i M&amp;R juli-</a:t>
            </a:r>
            <a:r>
              <a:rPr lang="nb-NO" sz="1400" dirty="0" err="1" smtClean="0">
                <a:latin typeface="Calibri" pitchFamily="34" charset="0"/>
              </a:rPr>
              <a:t>des</a:t>
            </a:r>
            <a:r>
              <a:rPr lang="nb-NO" sz="1400" dirty="0" smtClean="0">
                <a:latin typeface="Calibri" pitchFamily="34" charset="0"/>
              </a:rPr>
              <a:t> 2013</a:t>
            </a:r>
          </a:p>
          <a:p>
            <a:pPr marL="800100" lvl="1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 smtClean="0">
                <a:latin typeface="Calibri" pitchFamily="34" charset="0"/>
              </a:rPr>
              <a:t>20% økt tilvekst i kontrollerte faser</a:t>
            </a:r>
            <a:endParaRPr lang="nb-NO" sz="1400" dirty="0" smtClean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1400" dirty="0">
                <a:latin typeface="Calibri" pitchFamily="34" charset="0"/>
              </a:rPr>
              <a:t>Forsøk Dønna med laks </a:t>
            </a:r>
            <a:r>
              <a:rPr lang="nb-NO" sz="1400" dirty="0" err="1">
                <a:latin typeface="Calibri" pitchFamily="34" charset="0"/>
              </a:rPr>
              <a:t>des</a:t>
            </a:r>
            <a:r>
              <a:rPr lang="nb-NO" sz="1400" dirty="0">
                <a:latin typeface="Calibri" pitchFamily="34" charset="0"/>
              </a:rPr>
              <a:t> 2013-jan 2014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22533" name="TekstSylinder 8"/>
          <p:cNvSpPr txBox="1">
            <a:spLocks noChangeArrowheads="1"/>
          </p:cNvSpPr>
          <p:nvPr/>
        </p:nvSpPr>
        <p:spPr bwMode="auto">
          <a:xfrm>
            <a:off x="395536" y="549274"/>
            <a:ext cx="6912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sz="2400" b="1" dirty="0" smtClean="0">
                <a:latin typeface="Calibri" pitchFamily="34" charset="0"/>
              </a:rPr>
              <a:t>TESTPROGRAM</a:t>
            </a:r>
            <a:endParaRPr lang="nb-NO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E93152-C3AC-4D8C-A4FF-1D0D9F47FC4A}" type="slidenum">
              <a:rPr lang="da-DK"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a-DK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747" name="TekstSylinder 6"/>
          <p:cNvSpPr txBox="1">
            <a:spLocks noChangeArrowheads="1"/>
          </p:cNvSpPr>
          <p:nvPr/>
        </p:nvSpPr>
        <p:spPr bwMode="auto">
          <a:xfrm>
            <a:off x="357188" y="214313"/>
            <a:ext cx="250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sz="2000">
                <a:latin typeface="Calibri" pitchFamily="34" charset="0"/>
              </a:rPr>
              <a:t> </a:t>
            </a:r>
          </a:p>
        </p:txBody>
      </p:sp>
      <p:sp>
        <p:nvSpPr>
          <p:cNvPr id="31748" name="Text Placeholder 4"/>
          <p:cNvSpPr txBox="1">
            <a:spLocks/>
          </p:cNvSpPr>
          <p:nvPr/>
        </p:nvSpPr>
        <p:spPr bwMode="auto">
          <a:xfrm>
            <a:off x="468313" y="1844675"/>
            <a:ext cx="84248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 marL="457200" lvl="1" indent="0" eaLnBrk="1" hangingPunct="1">
              <a:spcBef>
                <a:spcPct val="20000"/>
              </a:spcBef>
            </a:pPr>
            <a:endParaRPr lang="en-US" sz="1400" dirty="0"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31749" name="TekstSylinder 8"/>
          <p:cNvSpPr txBox="1">
            <a:spLocks noChangeArrowheads="1"/>
          </p:cNvSpPr>
          <p:nvPr/>
        </p:nvSpPr>
        <p:spPr bwMode="auto">
          <a:xfrm>
            <a:off x="251520" y="1138019"/>
            <a:ext cx="7815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sz="2400" b="1" dirty="0" smtClean="0">
                <a:latin typeface="Calibri" pitchFamily="34" charset="0"/>
              </a:rPr>
              <a:t>5. Noen resultater </a:t>
            </a:r>
            <a:r>
              <a:rPr lang="nb-NO" sz="2400" b="1" dirty="0" smtClean="0">
                <a:latin typeface="Calibri" pitchFamily="34" charset="0"/>
              </a:rPr>
              <a:t>fra </a:t>
            </a:r>
            <a:r>
              <a:rPr lang="nb-NO" sz="2400" b="1" dirty="0" smtClean="0">
                <a:latin typeface="Calibri" pitchFamily="34" charset="0"/>
              </a:rPr>
              <a:t>Helgeland Havbruksstasjon </a:t>
            </a:r>
            <a:endParaRPr lang="nb-NO" sz="2400" b="1" dirty="0" smtClean="0">
              <a:latin typeface="Calibri" pitchFamily="34" charset="0"/>
            </a:endParaRPr>
          </a:p>
          <a:p>
            <a:pPr lvl="1" eaLnBrk="1" hangingPunct="1"/>
            <a:r>
              <a:rPr lang="nb-NO" sz="1200" dirty="0" smtClean="0">
                <a:latin typeface="Calibri" pitchFamily="34" charset="0"/>
              </a:rPr>
              <a:t>Desember </a:t>
            </a:r>
            <a:r>
              <a:rPr lang="nb-NO" sz="1200" dirty="0" smtClean="0">
                <a:latin typeface="Calibri" pitchFamily="34" charset="0"/>
              </a:rPr>
              <a:t>2012 - Februar </a:t>
            </a:r>
            <a:r>
              <a:rPr lang="nb-NO" sz="1200" dirty="0" smtClean="0">
                <a:latin typeface="Calibri" pitchFamily="34" charset="0"/>
              </a:rPr>
              <a:t>2013</a:t>
            </a:r>
            <a:endParaRPr lang="nb-NO" sz="1200" dirty="0">
              <a:latin typeface="Calibri" pitchFamily="34" charset="0"/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FD896-180D-4EF6-BBF0-0EC8CBA638A8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848"/>
            <a:ext cx="45720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06" y="2060849"/>
            <a:ext cx="3940876" cy="299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475656" y="5517232"/>
            <a:ext cx="55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Det vises </a:t>
            </a:r>
            <a:r>
              <a:rPr lang="nb-NO" sz="1200" dirty="0" smtClean="0"/>
              <a:t>til </a:t>
            </a:r>
            <a:r>
              <a:rPr lang="nb-NO" sz="1200" dirty="0" smtClean="0"/>
              <a:t>BioMar sin egen rapport og oppsummering fra forsøkene</a:t>
            </a:r>
            <a:endParaRPr lang="nb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0C1C1-1078-44FB-9704-BF98E28F61A8}" type="slidenum">
              <a:rPr lang="da-DK"/>
              <a:pPr>
                <a:defRPr/>
              </a:pPr>
              <a:t>12</a:t>
            </a:fld>
            <a:endParaRPr lang="da-DK"/>
          </a:p>
        </p:txBody>
      </p:sp>
      <p:sp>
        <p:nvSpPr>
          <p:cNvPr id="4" name="Plassholder for lysbilde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C040A5-2559-4C24-8AA6-98F2386A2B30}" type="slidenum">
              <a:rPr lang="da-DK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a-DK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412" name="TekstSylinder 6"/>
          <p:cNvSpPr txBox="1">
            <a:spLocks noChangeArrowheads="1"/>
          </p:cNvSpPr>
          <p:nvPr/>
        </p:nvSpPr>
        <p:spPr bwMode="auto">
          <a:xfrm>
            <a:off x="357188" y="214313"/>
            <a:ext cx="2503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latin typeface="Calibri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71527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Forsøket ble utført i samarbeid med Biomar og Fjordlaks. 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Biomar </a:t>
            </a:r>
            <a:r>
              <a:rPr lang="nb-NO" sz="1600" dirty="0"/>
              <a:t>leverte fôr </a:t>
            </a:r>
            <a:r>
              <a:rPr lang="nb-NO" sz="1600" dirty="0" smtClean="0"/>
              <a:t>som var spesifisert av </a:t>
            </a:r>
            <a:r>
              <a:rPr lang="nb-NO" sz="1600" dirty="0" err="1" smtClean="0"/>
              <a:t>Seafarm</a:t>
            </a:r>
            <a:r>
              <a:rPr lang="nb-NO" sz="1600" dirty="0" smtClean="0"/>
              <a:t> </a:t>
            </a:r>
            <a:r>
              <a:rPr lang="nb-NO" sz="1600" dirty="0"/>
              <a:t>Products </a:t>
            </a:r>
            <a:r>
              <a:rPr lang="nb-NO" sz="1600" dirty="0" smtClean="0"/>
              <a:t>modifisert for tilsats av vann.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Foringssystem levert av </a:t>
            </a:r>
            <a:r>
              <a:rPr lang="nb-NO" sz="1600" dirty="0" err="1" smtClean="0"/>
              <a:t>Seafarm</a:t>
            </a:r>
            <a:r>
              <a:rPr lang="nb-NO" sz="1600" dirty="0" smtClean="0"/>
              <a:t> Products(Vestlandske Industrimontasje)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Hele anlegget </a:t>
            </a:r>
            <a:r>
              <a:rPr lang="nb-NO" sz="1600" dirty="0"/>
              <a:t>består </a:t>
            </a:r>
            <a:r>
              <a:rPr lang="nb-NO" sz="1600" dirty="0" smtClean="0"/>
              <a:t>av </a:t>
            </a:r>
            <a:r>
              <a:rPr lang="nb-NO" sz="1600" dirty="0"/>
              <a:t>5 merder på 48x48 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SP </a:t>
            </a:r>
            <a:r>
              <a:rPr lang="nb-NO" sz="1600" dirty="0"/>
              <a:t>fôret i </a:t>
            </a:r>
            <a:r>
              <a:rPr lang="nb-NO" sz="1600" dirty="0" smtClean="0"/>
              <a:t>Merd1nærmest land </a:t>
            </a:r>
            <a:r>
              <a:rPr lang="nb-NO" sz="1600" dirty="0" err="1"/>
              <a:t>ca</a:t>
            </a:r>
            <a:r>
              <a:rPr lang="nb-NO" sz="1600" dirty="0"/>
              <a:t> 200 000 fisk. Startvekt på </a:t>
            </a:r>
            <a:r>
              <a:rPr lang="nb-NO" sz="1600" dirty="0" smtClean="0"/>
              <a:t>1683 gram </a:t>
            </a:r>
            <a:r>
              <a:rPr lang="nb-NO" sz="1600" dirty="0"/>
              <a:t>og </a:t>
            </a:r>
            <a:r>
              <a:rPr lang="nb-NO" sz="1600" dirty="0" smtClean="0"/>
              <a:t>forsøket ble avsluttet når fisken var </a:t>
            </a:r>
            <a:r>
              <a:rPr lang="nb-NO" sz="1600" dirty="0"/>
              <a:t>3820 gram. 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De øvrige Merder 2-5 hadde </a:t>
            </a:r>
            <a:r>
              <a:rPr lang="nb-NO" sz="1600" dirty="0"/>
              <a:t>fisk med ulike størrelser fra </a:t>
            </a:r>
            <a:r>
              <a:rPr lang="nb-NO" sz="1600" dirty="0" err="1"/>
              <a:t>ca</a:t>
            </a:r>
            <a:r>
              <a:rPr lang="nb-NO" sz="1600" dirty="0"/>
              <a:t> 1400 ned til 800 gram ved oppstart</a:t>
            </a:r>
            <a:r>
              <a:rPr lang="nb-NO" sz="1600" dirty="0" smtClean="0"/>
              <a:t>. Ble foret med vanlig Biomar tørrfor.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Det ble observert </a:t>
            </a:r>
            <a:r>
              <a:rPr lang="nb-NO" sz="1600" dirty="0" smtClean="0"/>
              <a:t>økt </a:t>
            </a:r>
            <a:r>
              <a:rPr lang="nb-NO" sz="1600" dirty="0"/>
              <a:t>appetitt </a:t>
            </a:r>
            <a:r>
              <a:rPr lang="nb-NO" sz="1600" dirty="0" smtClean="0"/>
              <a:t>hos </a:t>
            </a:r>
            <a:r>
              <a:rPr lang="nb-NO" sz="1600" dirty="0"/>
              <a:t>fisken som fikk </a:t>
            </a:r>
            <a:r>
              <a:rPr lang="nb-NO" sz="1600" dirty="0" err="1"/>
              <a:t>våtfôr</a:t>
            </a:r>
            <a:r>
              <a:rPr lang="nb-NO" sz="1600" dirty="0"/>
              <a:t> sammenlignet med </a:t>
            </a:r>
            <a:r>
              <a:rPr lang="nb-NO" sz="1600" dirty="0" smtClean="0"/>
              <a:t>tørrfôr og tilveksten </a:t>
            </a:r>
            <a:r>
              <a:rPr lang="nb-NO" sz="1600" dirty="0"/>
              <a:t>var i perioden betraktelig bedre med </a:t>
            </a:r>
            <a:r>
              <a:rPr lang="nb-NO" sz="1600" dirty="0" err="1" smtClean="0"/>
              <a:t>våtfôr</a:t>
            </a:r>
            <a:r>
              <a:rPr lang="nb-NO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Etter </a:t>
            </a:r>
            <a:r>
              <a:rPr lang="nb-NO" sz="1600" dirty="0" smtClean="0"/>
              <a:t>at forsøket </a:t>
            </a:r>
            <a:r>
              <a:rPr lang="nb-NO" sz="1600" dirty="0"/>
              <a:t>med </a:t>
            </a:r>
            <a:r>
              <a:rPr lang="nb-NO" sz="1600" dirty="0" err="1" smtClean="0"/>
              <a:t>våtfôr</a:t>
            </a:r>
            <a:r>
              <a:rPr lang="nb-NO" sz="1600" dirty="0" smtClean="0"/>
              <a:t> </a:t>
            </a:r>
            <a:r>
              <a:rPr lang="nb-NO" sz="1600" dirty="0"/>
              <a:t>var avsluttet ble fisken satt på tørrfôr og tilveksten og appetitten sank </a:t>
            </a:r>
            <a:r>
              <a:rPr lang="nb-NO" sz="1600" dirty="0" smtClean="0"/>
              <a:t>tilbake </a:t>
            </a:r>
            <a:r>
              <a:rPr lang="nb-NO" sz="1600" dirty="0"/>
              <a:t>til nivået til den fisken som gikk på tørrfôr.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Maskinen fungerte meget bra. Kapasitet på </a:t>
            </a:r>
            <a:r>
              <a:rPr lang="nb-NO" sz="1600" dirty="0" err="1"/>
              <a:t>ca</a:t>
            </a:r>
            <a:r>
              <a:rPr lang="nb-NO" sz="1600" dirty="0"/>
              <a:t> 1500 kg i timen. </a:t>
            </a:r>
          </a:p>
          <a:p>
            <a:r>
              <a:rPr lang="nb-NO" sz="16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764704"/>
            <a:ext cx="579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latin typeface="+mn-lt"/>
              </a:rPr>
              <a:t>6. Storskala </a:t>
            </a:r>
            <a:r>
              <a:rPr lang="nb-NO" sz="2800" b="1" dirty="0" smtClean="0">
                <a:latin typeface="+mn-lt"/>
              </a:rPr>
              <a:t>forsøk </a:t>
            </a:r>
            <a:r>
              <a:rPr lang="nb-NO" sz="2800" b="1" dirty="0" smtClean="0">
                <a:latin typeface="+mn-lt"/>
              </a:rPr>
              <a:t>Fjordlaks, Stranda. </a:t>
            </a:r>
            <a:endParaRPr lang="nb-NO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50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33191-2B23-4AC8-8220-21A13AC55AD0}" type="slidenum">
              <a:rPr lang="da-DK" smtClean="0"/>
              <a:pPr>
                <a:defRPr/>
              </a:pPr>
              <a:t>13</a:t>
            </a:fld>
            <a:endParaRPr lang="da-DK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590720"/>
              </p:ext>
            </p:extLst>
          </p:nvPr>
        </p:nvGraphicFramePr>
        <p:xfrm>
          <a:off x="119454" y="1916832"/>
          <a:ext cx="6457338" cy="460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hart" r:id="rId3" imgW="6041660" imgH="4633362" progId="Excel.Chart.8">
                  <p:embed/>
                </p:oleObj>
              </mc:Choice>
              <mc:Fallback>
                <p:oleObj name="Chart" r:id="rId3" imgW="6041660" imgH="463336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54" y="1916832"/>
                        <a:ext cx="6457338" cy="46085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04248" y="3025695"/>
            <a:ext cx="194421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Tabell /Figur 2</a:t>
            </a:r>
            <a:endParaRPr kumimoji="0" lang="nb-NO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 blå grafen viser tilvekst i merden  med våtfôring. Den første perioden fra 11.07 til 08.08 var det  utfordringer med fôret  som ikke trakk vann. I denne perioden ble testet at det kunne kjøres fôr gjennom maskinen. </a:t>
            </a:r>
            <a:r>
              <a:rPr lang="nb-NO" sz="1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nb-NO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 07.08. til 26.10. ble testet med godt </a:t>
            </a:r>
            <a:r>
              <a:rPr kumimoji="0" lang="nb-NO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våtfôr</a:t>
            </a:r>
            <a:r>
              <a:rPr kumimoji="0" lang="nb-NO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Forsøket viste en klar trend til økt tilveksten i </a:t>
            </a:r>
            <a:r>
              <a:rPr kumimoji="0" lang="nb-NO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våtfôr</a:t>
            </a:r>
            <a:r>
              <a:rPr lang="nb-NO" sz="1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nb-NO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merden sammenlignet med tørrfôrmerden.  </a:t>
            </a:r>
            <a:endParaRPr kumimoji="0" lang="nb-NO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2354396"/>
            <a:ext cx="93610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Tørrfôr</a:t>
            </a:r>
            <a:endParaRPr lang="nb-NO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2354396"/>
            <a:ext cx="273630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dirty="0" err="1" smtClean="0"/>
              <a:t>Våtfôr</a:t>
            </a:r>
            <a:endParaRPr lang="nb-NO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6017" y="2354396"/>
            <a:ext cx="15841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Tørrfôr</a:t>
            </a:r>
            <a:endParaRPr lang="nb-NO" sz="1200" dirty="0"/>
          </a:p>
        </p:txBody>
      </p:sp>
      <p:sp>
        <p:nvSpPr>
          <p:cNvPr id="11" name="TekstSylinder 8"/>
          <p:cNvSpPr txBox="1">
            <a:spLocks noChangeArrowheads="1"/>
          </p:cNvSpPr>
          <p:nvPr/>
        </p:nvSpPr>
        <p:spPr bwMode="auto">
          <a:xfrm>
            <a:off x="467544" y="692150"/>
            <a:ext cx="695401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sz="2400" b="1" dirty="0" smtClean="0">
                <a:latin typeface="Calibri" pitchFamily="34" charset="0"/>
              </a:rPr>
              <a:t>6. Resultater </a:t>
            </a:r>
            <a:r>
              <a:rPr lang="nb-NO" sz="2400" b="1" dirty="0" smtClean="0">
                <a:latin typeface="Calibri" pitchFamily="34" charset="0"/>
              </a:rPr>
              <a:t>fra forsøk på Stranda, </a:t>
            </a:r>
            <a:r>
              <a:rPr lang="nb-NO" sz="2400" b="1" dirty="0" smtClean="0">
                <a:latin typeface="Calibri" pitchFamily="34" charset="0"/>
              </a:rPr>
              <a:t>Fjordlaks</a:t>
            </a:r>
          </a:p>
          <a:p>
            <a:pPr eaLnBrk="1" hangingPunct="1"/>
            <a:r>
              <a:rPr lang="nb-NO" sz="1400" dirty="0" smtClean="0">
                <a:latin typeface="Calibri" pitchFamily="34" charset="0"/>
              </a:rPr>
              <a:t>	Juli-Desember 2013</a:t>
            </a:r>
            <a:endParaRPr lang="nb-NO" sz="1400" dirty="0">
              <a:latin typeface="Calibri" pitchFamily="34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2843808" y="3140968"/>
            <a:ext cx="110074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Lite oksygen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15321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E93152-C3AC-4D8C-A4FF-1D0D9F47FC4A}" type="slidenum">
              <a:rPr lang="da-DK"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da-DK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747" name="TekstSylinder 6"/>
          <p:cNvSpPr txBox="1">
            <a:spLocks noChangeArrowheads="1"/>
          </p:cNvSpPr>
          <p:nvPr/>
        </p:nvSpPr>
        <p:spPr bwMode="auto">
          <a:xfrm>
            <a:off x="357188" y="214313"/>
            <a:ext cx="250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sz="2000">
                <a:latin typeface="Calibri" pitchFamily="34" charset="0"/>
              </a:rPr>
              <a:t> </a:t>
            </a:r>
          </a:p>
        </p:txBody>
      </p:sp>
      <p:sp>
        <p:nvSpPr>
          <p:cNvPr id="31749" name="TekstSylinder 8"/>
          <p:cNvSpPr txBox="1">
            <a:spLocks noChangeArrowheads="1"/>
          </p:cNvSpPr>
          <p:nvPr/>
        </p:nvSpPr>
        <p:spPr bwMode="auto">
          <a:xfrm>
            <a:off x="357188" y="1010841"/>
            <a:ext cx="70951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sz="2400" b="1" dirty="0" smtClean="0">
                <a:latin typeface="Calibri" pitchFamily="34" charset="0"/>
              </a:rPr>
              <a:t>7. Foreløpig resultater fra Helgeland Havbruksstasjon</a:t>
            </a:r>
          </a:p>
          <a:p>
            <a:pPr eaLnBrk="1" hangingPunct="1"/>
            <a:r>
              <a:rPr lang="nb-NO" sz="2400" b="1" dirty="0">
                <a:latin typeface="Calibri" pitchFamily="34" charset="0"/>
              </a:rPr>
              <a:t>	</a:t>
            </a:r>
            <a:r>
              <a:rPr lang="nb-NO" sz="1400" dirty="0" smtClean="0">
                <a:latin typeface="Calibri" pitchFamily="34" charset="0"/>
              </a:rPr>
              <a:t>Des-13-Feb 14</a:t>
            </a:r>
            <a:endParaRPr lang="nb-NO" sz="2400" dirty="0">
              <a:latin typeface="Calibri" pitchFamily="34" charset="0"/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FD896-180D-4EF6-BBF0-0EC8CBA638A8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9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276141"/>
              </p:ext>
            </p:extLst>
          </p:nvPr>
        </p:nvGraphicFramePr>
        <p:xfrm>
          <a:off x="179512" y="2420888"/>
          <a:ext cx="4176464" cy="38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808691"/>
              </p:ext>
            </p:extLst>
          </p:nvPr>
        </p:nvGraphicFramePr>
        <p:xfrm>
          <a:off x="4267200" y="2708920"/>
          <a:ext cx="4572000" cy="290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215638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Ukentlig utfôring</a:t>
            </a:r>
            <a:endParaRPr lang="nb-NO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23910" y="215638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Akkumulert utfôring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851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B7C5-F793-4994-9BBE-73BE4A9350BA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sp>
        <p:nvSpPr>
          <p:cNvPr id="19460" name="Plassholder for innhold 5"/>
          <p:cNvSpPr txBox="1">
            <a:spLocks/>
          </p:cNvSpPr>
          <p:nvPr/>
        </p:nvSpPr>
        <p:spPr bwMode="auto">
          <a:xfrm>
            <a:off x="179512" y="1351012"/>
            <a:ext cx="82296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nb-NO" sz="2000" b="1" dirty="0" smtClean="0">
                <a:latin typeface="Calibri" pitchFamily="34" charset="0"/>
              </a:rPr>
              <a:t>Øker </a:t>
            </a:r>
            <a:r>
              <a:rPr lang="nb-NO" sz="2000" b="1" dirty="0" smtClean="0">
                <a:latin typeface="Calibri" pitchFamily="34" charset="0"/>
              </a:rPr>
              <a:t>gjennomløpshastigheten til </a:t>
            </a:r>
            <a:r>
              <a:rPr lang="nb-NO" sz="2000" b="1" dirty="0" smtClean="0">
                <a:latin typeface="Calibri" pitchFamily="34" charset="0"/>
              </a:rPr>
              <a:t>fôret </a:t>
            </a:r>
            <a:endParaRPr lang="nb-NO" sz="2000" b="1" dirty="0" smtClean="0">
              <a:latin typeface="Calibri" pitchFamily="34" charset="0"/>
            </a:endParaRPr>
          </a:p>
          <a:p>
            <a:pPr marL="685800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itchFamily="34" charset="0"/>
              </a:rPr>
              <a:t>H</a:t>
            </a:r>
            <a:r>
              <a:rPr lang="nb-NO" sz="1600" dirty="0" smtClean="0">
                <a:latin typeface="Calibri" pitchFamily="34" charset="0"/>
              </a:rPr>
              <a:t>ard </a:t>
            </a:r>
            <a:r>
              <a:rPr lang="nb-NO" sz="1600" dirty="0" smtClean="0">
                <a:latin typeface="Calibri" pitchFamily="34" charset="0"/>
              </a:rPr>
              <a:t>pellet </a:t>
            </a:r>
            <a:r>
              <a:rPr lang="nb-NO" sz="1600" dirty="0" smtClean="0">
                <a:latin typeface="Calibri" pitchFamily="34" charset="0"/>
              </a:rPr>
              <a:t>optimalisert for </a:t>
            </a:r>
            <a:r>
              <a:rPr lang="nb-NO" sz="1600" dirty="0" smtClean="0">
                <a:latin typeface="Calibri" pitchFamily="34" charset="0"/>
              </a:rPr>
              <a:t>å tåle påkjenningen fra lagring og utblåsning harmonerer ikke med fiskens fysiologi. Flere rapporter fra forskningsinstitusjoner er utgitt på dette.</a:t>
            </a:r>
            <a:r>
              <a:rPr lang="nb-NO" sz="1600" dirty="0">
                <a:latin typeface="Calibri" pitchFamily="34" charset="0"/>
              </a:rPr>
              <a:t> </a:t>
            </a:r>
            <a:endParaRPr lang="nb-NO" sz="1600" dirty="0" smtClean="0">
              <a:latin typeface="Calibri" pitchFamily="34" charset="0"/>
            </a:endParaRPr>
          </a:p>
          <a:p>
            <a:pPr marL="685800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itchFamily="34" charset="0"/>
              </a:rPr>
              <a:t>Økt </a:t>
            </a:r>
            <a:r>
              <a:rPr lang="nb-NO" sz="1600" dirty="0">
                <a:latin typeface="Calibri" pitchFamily="34" charset="0"/>
              </a:rPr>
              <a:t>tilvekst og bedre fôringseffektivitet med 5-20</a:t>
            </a:r>
            <a:r>
              <a:rPr lang="nb-NO" sz="1600" dirty="0" smtClean="0">
                <a:latin typeface="Calibri" pitchFamily="34" charset="0"/>
              </a:rPr>
              <a:t>% </a:t>
            </a:r>
            <a:r>
              <a:rPr lang="nb-NO" sz="1600" dirty="0" smtClean="0">
                <a:latin typeface="Calibri" pitchFamily="34" charset="0"/>
              </a:rPr>
              <a:t> </a:t>
            </a:r>
            <a:r>
              <a:rPr lang="nb-NO" sz="1600" dirty="0" smtClean="0">
                <a:latin typeface="Calibri" pitchFamily="34" charset="0"/>
              </a:rPr>
              <a:t>er </a:t>
            </a:r>
            <a:r>
              <a:rPr lang="nb-NO" sz="1600" dirty="0" smtClean="0">
                <a:latin typeface="Calibri" pitchFamily="34" charset="0"/>
              </a:rPr>
              <a:t>målet, oppnådd </a:t>
            </a:r>
            <a:r>
              <a:rPr lang="nb-NO" sz="1600" dirty="0" smtClean="0">
                <a:latin typeface="Calibri" pitchFamily="34" charset="0"/>
              </a:rPr>
              <a:t>i perioder.</a:t>
            </a:r>
            <a:r>
              <a:rPr lang="nb-NO" sz="1600" dirty="0">
                <a:latin typeface="Calibri" pitchFamily="34" charset="0"/>
              </a:rPr>
              <a:t> </a:t>
            </a:r>
            <a:endParaRPr lang="nb-NO" sz="1600" dirty="0" smtClean="0">
              <a:latin typeface="Calibri" pitchFamily="34" charset="0"/>
            </a:endParaRPr>
          </a:p>
          <a:p>
            <a:pPr marL="685800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itchFamily="34" charset="0"/>
              </a:rPr>
              <a:t>Økt </a:t>
            </a:r>
            <a:r>
              <a:rPr lang="nb-NO" sz="1600" dirty="0">
                <a:latin typeface="Calibri" pitchFamily="34" charset="0"/>
              </a:rPr>
              <a:t>overlevelse på fisken med 2-3 %-poeng i forhold til dagens 20 % </a:t>
            </a:r>
            <a:r>
              <a:rPr lang="nb-NO" sz="1600" dirty="0" smtClean="0">
                <a:latin typeface="Calibri" pitchFamily="34" charset="0"/>
              </a:rPr>
              <a:t>dødelighet.</a:t>
            </a:r>
          </a:p>
          <a:p>
            <a:pPr marL="685800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itchFamily="34" charset="0"/>
              </a:rPr>
              <a:t>Redusert </a:t>
            </a:r>
            <a:r>
              <a:rPr lang="nb-NO" sz="1600" dirty="0" err="1">
                <a:latin typeface="Calibri" pitchFamily="34" charset="0"/>
              </a:rPr>
              <a:t>fôrspill</a:t>
            </a:r>
            <a:r>
              <a:rPr lang="nb-NO" sz="1600" dirty="0">
                <a:latin typeface="Calibri" pitchFamily="34" charset="0"/>
              </a:rPr>
              <a:t> med 2-4 </a:t>
            </a:r>
            <a:r>
              <a:rPr lang="nb-NO" sz="1600" dirty="0" smtClean="0">
                <a:latin typeface="Calibri" pitchFamily="34" charset="0"/>
              </a:rPr>
              <a:t>%-poeng, </a:t>
            </a:r>
            <a:r>
              <a:rPr lang="nb-NO" sz="1600" dirty="0" err="1">
                <a:latin typeface="Calibri" pitchFamily="34" charset="0"/>
              </a:rPr>
              <a:t>dvs</a:t>
            </a:r>
            <a:r>
              <a:rPr lang="nb-NO" sz="1600" dirty="0">
                <a:latin typeface="Calibri" pitchFamily="34" charset="0"/>
              </a:rPr>
              <a:t> bortimot </a:t>
            </a:r>
            <a:r>
              <a:rPr lang="nb-NO" sz="1600" dirty="0" smtClean="0">
                <a:latin typeface="Calibri" pitchFamily="34" charset="0"/>
              </a:rPr>
              <a:t>100%. Systemet gjør dette ved </a:t>
            </a:r>
            <a:r>
              <a:rPr lang="nb-NO" sz="1600" dirty="0">
                <a:latin typeface="Calibri" pitchFamily="34" charset="0"/>
              </a:rPr>
              <a:t>at </a:t>
            </a:r>
            <a:r>
              <a:rPr lang="nb-NO" sz="1600" dirty="0" smtClean="0">
                <a:latin typeface="Calibri" pitchFamily="34" charset="0"/>
              </a:rPr>
              <a:t>knust </a:t>
            </a:r>
            <a:r>
              <a:rPr lang="nb-NO" sz="1600" dirty="0">
                <a:latin typeface="Calibri" pitchFamily="34" charset="0"/>
              </a:rPr>
              <a:t>fôr </a:t>
            </a:r>
            <a:r>
              <a:rPr lang="nb-NO" sz="1600" dirty="0" smtClean="0">
                <a:latin typeface="Calibri" pitchFamily="34" charset="0"/>
              </a:rPr>
              <a:t>beholdes i vann i loopen, </a:t>
            </a:r>
            <a:r>
              <a:rPr lang="nb-NO" sz="1600" dirty="0" err="1" smtClean="0">
                <a:latin typeface="Calibri" pitchFamily="34" charset="0"/>
              </a:rPr>
              <a:t>taes</a:t>
            </a:r>
            <a:r>
              <a:rPr lang="nb-NO" sz="1600" dirty="0" smtClean="0">
                <a:latin typeface="Calibri" pitchFamily="34" charset="0"/>
              </a:rPr>
              <a:t> ut og leveres til fisken i ny pelletert form.</a:t>
            </a:r>
            <a:endParaRPr lang="nb-NO" sz="1600" dirty="0">
              <a:latin typeface="Calibri" pitchFamily="34" charset="0"/>
            </a:endParaRPr>
          </a:p>
          <a:p>
            <a:pPr marL="0" lvl="1" indent="0">
              <a:spcBef>
                <a:spcPct val="20000"/>
              </a:spcBef>
            </a:pPr>
            <a:r>
              <a:rPr lang="nb-NO" sz="2000" b="1" dirty="0">
                <a:latin typeface="Calibri" pitchFamily="34" charset="0"/>
              </a:rPr>
              <a:t>Pågående prosjekter</a:t>
            </a:r>
            <a:endParaRPr lang="nb-NO" sz="2000" b="1" dirty="0">
              <a:latin typeface="Calibri" pitchFamily="34" charset="0"/>
            </a:endParaRPr>
          </a:p>
          <a:p>
            <a:pPr marL="685800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itchFamily="34" charset="0"/>
              </a:rPr>
              <a:t>Optimalisering </a:t>
            </a:r>
            <a:r>
              <a:rPr lang="nb-NO" sz="1600" dirty="0">
                <a:latin typeface="Calibri" pitchFamily="34" charset="0"/>
              </a:rPr>
              <a:t>av fôret med tanke på </a:t>
            </a:r>
            <a:r>
              <a:rPr lang="nb-NO" sz="1600" dirty="0" smtClean="0">
                <a:latin typeface="Calibri" pitchFamily="34" charset="0"/>
              </a:rPr>
              <a:t>vanninnhold </a:t>
            </a:r>
            <a:r>
              <a:rPr lang="nb-NO" sz="1600" dirty="0">
                <a:latin typeface="Calibri" pitchFamily="34" charset="0"/>
              </a:rPr>
              <a:t>i forhold til varierende temperatur, oksygenforhold og fiskens appetitt. </a:t>
            </a:r>
            <a:r>
              <a:rPr lang="nb-NO" sz="1600" dirty="0" smtClean="0">
                <a:latin typeface="Calibri" pitchFamily="34" charset="0"/>
              </a:rPr>
              <a:t>Riktig vanninnhold ved fiskestørrelse, årstid, temperatur sykdomsforløp(</a:t>
            </a:r>
            <a:r>
              <a:rPr lang="nb-NO" sz="1600" dirty="0" err="1" smtClean="0">
                <a:latin typeface="Calibri" pitchFamily="34" charset="0"/>
              </a:rPr>
              <a:t>f.eks</a:t>
            </a:r>
            <a:r>
              <a:rPr lang="nb-NO" sz="1600" dirty="0" smtClean="0">
                <a:latin typeface="Calibri" pitchFamily="34" charset="0"/>
              </a:rPr>
              <a:t> PD) osv.</a:t>
            </a:r>
            <a:endParaRPr lang="nb-NO" sz="1600" dirty="0">
              <a:latin typeface="Calibri" pitchFamily="34" charset="0"/>
            </a:endParaRPr>
          </a:p>
          <a:p>
            <a:pPr marL="685800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itchFamily="34" charset="0"/>
              </a:rPr>
              <a:t>Hurtigere </a:t>
            </a:r>
            <a:r>
              <a:rPr lang="nb-NO" sz="1600" dirty="0">
                <a:latin typeface="Calibri" pitchFamily="34" charset="0"/>
              </a:rPr>
              <a:t>tilpasning av funksjonelle </a:t>
            </a:r>
            <a:r>
              <a:rPr lang="nb-NO" sz="1600" dirty="0" err="1">
                <a:latin typeface="Calibri" pitchFamily="34" charset="0"/>
              </a:rPr>
              <a:t>fôrtyper</a:t>
            </a:r>
            <a:r>
              <a:rPr lang="nb-NO" sz="1600" dirty="0">
                <a:latin typeface="Calibri" pitchFamily="34" charset="0"/>
              </a:rPr>
              <a:t>, herunder raskere medisinering, for eksempel ved PD, CMS og </a:t>
            </a:r>
            <a:r>
              <a:rPr lang="nb-NO" sz="1600" dirty="0" err="1" smtClean="0">
                <a:latin typeface="Calibri" pitchFamily="34" charset="0"/>
              </a:rPr>
              <a:t>flavo</a:t>
            </a:r>
            <a:r>
              <a:rPr lang="nb-NO" sz="1600" dirty="0" smtClean="0">
                <a:latin typeface="Calibri" pitchFamily="34" charset="0"/>
              </a:rPr>
              <a:t> på sikt.</a:t>
            </a:r>
            <a:endParaRPr lang="nb-NO" sz="1600" dirty="0">
              <a:latin typeface="Calibri" pitchFamily="34" charset="0"/>
            </a:endParaRPr>
          </a:p>
          <a:p>
            <a:pPr marL="685800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itchFamily="34" charset="0"/>
              </a:rPr>
              <a:t>Mer </a:t>
            </a:r>
            <a:r>
              <a:rPr lang="nb-NO" sz="1600" dirty="0">
                <a:latin typeface="Calibri" pitchFamily="34" charset="0"/>
              </a:rPr>
              <a:t>effektiv </a:t>
            </a:r>
            <a:r>
              <a:rPr lang="nb-NO" sz="1600" dirty="0" err="1">
                <a:latin typeface="Calibri" pitchFamily="34" charset="0"/>
              </a:rPr>
              <a:t>slice</a:t>
            </a:r>
            <a:r>
              <a:rPr lang="nb-NO" sz="1600" dirty="0">
                <a:latin typeface="Calibri" pitchFamily="34" charset="0"/>
              </a:rPr>
              <a:t> behandling ved </a:t>
            </a:r>
            <a:r>
              <a:rPr lang="nb-NO" sz="1600" dirty="0" smtClean="0">
                <a:latin typeface="Calibri" pitchFamily="34" charset="0"/>
              </a:rPr>
              <a:t>lusebekjempelse</a:t>
            </a:r>
          </a:p>
          <a:p>
            <a:pPr marL="685800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itchFamily="34" charset="0"/>
              </a:rPr>
              <a:t>Enkel tilsetning av </a:t>
            </a:r>
            <a:r>
              <a:rPr lang="nb-NO" sz="1600" dirty="0" err="1" smtClean="0">
                <a:latin typeface="Calibri" pitchFamily="34" charset="0"/>
              </a:rPr>
              <a:t>mucus</a:t>
            </a:r>
            <a:r>
              <a:rPr lang="nb-NO" sz="1600" dirty="0" smtClean="0">
                <a:latin typeface="Calibri" pitchFamily="34" charset="0"/>
              </a:rPr>
              <a:t> celle fremmende additiver, for å øke skinnkvalitet og motstand mot lus.</a:t>
            </a:r>
            <a:endParaRPr lang="nb-NO" sz="1600" dirty="0">
              <a:latin typeface="Calibri" pitchFamily="34" charset="0"/>
            </a:endParaRPr>
          </a:p>
          <a:p>
            <a:pPr marL="685800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itchFamily="34" charset="0"/>
              </a:rPr>
              <a:t>Økt </a:t>
            </a:r>
            <a:r>
              <a:rPr lang="nb-NO" sz="1600" dirty="0">
                <a:latin typeface="Calibri" pitchFamily="34" charset="0"/>
              </a:rPr>
              <a:t>lagringsstabilitet og bedre transportegenskaper for fôret ved varierende temperatur, avstander og andre ytre faktorer</a:t>
            </a:r>
            <a:r>
              <a:rPr lang="nb-NO" sz="1600" dirty="0" smtClean="0">
                <a:latin typeface="Calibri" pitchFamily="34" charset="0"/>
              </a:rPr>
              <a:t>.</a:t>
            </a:r>
            <a:r>
              <a:rPr lang="nb-NO" sz="1400" dirty="0">
                <a:latin typeface="Calibri" pitchFamily="34" charset="0"/>
              </a:rPr>
              <a:t>	</a:t>
            </a:r>
          </a:p>
        </p:txBody>
      </p:sp>
      <p:sp>
        <p:nvSpPr>
          <p:cNvPr id="5" name="TekstSylinder 8"/>
          <p:cNvSpPr txBox="1">
            <a:spLocks noChangeArrowheads="1"/>
          </p:cNvSpPr>
          <p:nvPr/>
        </p:nvSpPr>
        <p:spPr bwMode="auto">
          <a:xfrm>
            <a:off x="357188" y="692696"/>
            <a:ext cx="7095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sz="2400" b="1" dirty="0" smtClean="0">
                <a:latin typeface="Calibri" pitchFamily="34" charset="0"/>
              </a:rPr>
              <a:t>Oppnådde og sannsynlige resultater</a:t>
            </a:r>
            <a:endParaRPr lang="nb-NO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B7823-CAEC-4BD2-8608-0A9A7B7A96A5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>
          <a:xfrm>
            <a:off x="457200" y="220486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latin typeface="Calibri" pitchFamily="34" charset="0"/>
                <a:cs typeface="Arial" pitchFamily="34" charset="0"/>
              </a:rPr>
              <a:t>Testene så langt peker på den viktigste driveren – økt fôropptak og dermed økt tilvekst, kanskje i større grad om vinteren enn om sommeren.</a:t>
            </a:r>
          </a:p>
          <a:p>
            <a:pPr lvl="1"/>
            <a:r>
              <a:rPr lang="nb-NO" sz="2000" dirty="0">
                <a:latin typeface="Calibri" pitchFamily="34" charset="0"/>
                <a:cs typeface="Arial" pitchFamily="34" charset="0"/>
              </a:rPr>
              <a:t>Hva betyr det økonomisk?</a:t>
            </a:r>
          </a:p>
          <a:p>
            <a:pPr lvl="2"/>
            <a:r>
              <a:rPr lang="nb-NO" sz="2000" dirty="0">
                <a:latin typeface="Calibri" pitchFamily="34" charset="0"/>
                <a:cs typeface="Arial" pitchFamily="34" charset="0"/>
              </a:rPr>
              <a:t>0,5 kg økt snittslaktevekt? Verdi kr. 10-20 veiet mot kr. 3-4 i økt fôrkostnad?</a:t>
            </a:r>
          </a:p>
          <a:p>
            <a:pPr lvl="2"/>
            <a:r>
              <a:rPr lang="nb-NO" sz="2000" dirty="0">
                <a:latin typeface="Calibri" pitchFamily="34" charset="0"/>
                <a:cs typeface="Arial" pitchFamily="34" charset="0"/>
              </a:rPr>
              <a:t>Presise anslag er vanskelig </a:t>
            </a:r>
          </a:p>
          <a:p>
            <a:pPr lvl="2"/>
            <a:r>
              <a:rPr lang="nb-NO" sz="2000" dirty="0">
                <a:latin typeface="Calibri" pitchFamily="34" charset="0"/>
                <a:cs typeface="Arial" pitchFamily="34" charset="0"/>
              </a:rPr>
              <a:t>Erfaring viser at forventet økt tilvekst og/eller lavere </a:t>
            </a:r>
            <a:r>
              <a:rPr lang="nb-NO" sz="2000" dirty="0" err="1">
                <a:latin typeface="Calibri" pitchFamily="34" charset="0"/>
                <a:cs typeface="Arial" pitchFamily="34" charset="0"/>
              </a:rPr>
              <a:t>fcr</a:t>
            </a:r>
            <a:r>
              <a:rPr lang="nb-NO" sz="2000" dirty="0">
                <a:latin typeface="Calibri" pitchFamily="34" charset="0"/>
                <a:cs typeface="Arial" pitchFamily="34" charset="0"/>
              </a:rPr>
              <a:t> rettferdiggjør økt </a:t>
            </a:r>
            <a:r>
              <a:rPr lang="nb-NO" sz="2000" dirty="0" err="1">
                <a:latin typeface="Calibri" pitchFamily="34" charset="0"/>
                <a:cs typeface="Arial" pitchFamily="34" charset="0"/>
              </a:rPr>
              <a:t>fôrkost</a:t>
            </a:r>
            <a:r>
              <a:rPr lang="nb-NO" sz="2000" dirty="0">
                <a:latin typeface="Calibri" pitchFamily="34" charset="0"/>
                <a:cs typeface="Arial" pitchFamily="34" charset="0"/>
              </a:rPr>
              <a:t> – men, kan </a:t>
            </a:r>
            <a:r>
              <a:rPr lang="nb-NO" sz="2000" dirty="0" err="1">
                <a:latin typeface="Calibri" pitchFamily="34" charset="0"/>
                <a:cs typeface="Arial" pitchFamily="34" charset="0"/>
              </a:rPr>
              <a:t>fôrkost</a:t>
            </a:r>
            <a:r>
              <a:rPr lang="nb-NO" sz="2000" dirty="0">
                <a:latin typeface="Calibri" pitchFamily="34" charset="0"/>
                <a:cs typeface="Arial" pitchFamily="34" charset="0"/>
              </a:rPr>
              <a:t> her bli lik eller lavere i etablert industriskala</a:t>
            </a:r>
            <a:r>
              <a:rPr lang="nb-NO" sz="2000" dirty="0">
                <a:latin typeface="Calibri" pitchFamily="34" charset="0"/>
                <a:cs typeface="Arial" pitchFamily="34" charset="0"/>
              </a:rPr>
              <a:t>?</a:t>
            </a:r>
          </a:p>
          <a:p>
            <a:r>
              <a:rPr lang="nb-NO" sz="2000" dirty="0">
                <a:latin typeface="Calibri" pitchFamily="34" charset="0"/>
                <a:cs typeface="Arial" pitchFamily="34" charset="0"/>
              </a:rPr>
              <a:t>Redusert </a:t>
            </a:r>
            <a:r>
              <a:rPr lang="nb-NO" sz="2000" dirty="0" err="1">
                <a:latin typeface="Calibri" pitchFamily="34" charset="0"/>
                <a:cs typeface="Arial" pitchFamily="34" charset="0"/>
              </a:rPr>
              <a:t>fôrspill</a:t>
            </a:r>
            <a:r>
              <a:rPr lang="nb-NO" sz="2000" dirty="0">
                <a:latin typeface="Calibri" pitchFamily="34" charset="0"/>
                <a:cs typeface="Arial" pitchFamily="34" charset="0"/>
              </a:rPr>
              <a:t> med 2-4% kan beregnes til å ha en separat direkte effekt på fôrkostnadene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164332" y="1196752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sz="2400" b="1" dirty="0" smtClean="0">
                <a:latin typeface="+mn-lt"/>
              </a:rPr>
              <a:t>Hva er driverne hos oppdrettere for å gå over til vått fôr?</a:t>
            </a:r>
            <a:endParaRPr lang="nb-NO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348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pPr>
              <a:defRPr/>
            </a:pPr>
            <a:endParaRPr lang="da-DK" dirty="0" smtClean="0"/>
          </a:p>
          <a:p>
            <a:pPr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33191-2B23-4AC8-8220-21A13AC55AD0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82316"/>
            <a:ext cx="6408712" cy="41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256" y="1772816"/>
            <a:ext cx="2267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Figur 3</a:t>
            </a:r>
            <a:endParaRPr lang="nb-NO" sz="1600" i="1" dirty="0" smtClean="0"/>
          </a:p>
          <a:p>
            <a:r>
              <a:rPr lang="nb-NO" sz="1600" i="1" dirty="0" smtClean="0"/>
              <a:t>Grafen viser simulert </a:t>
            </a:r>
            <a:r>
              <a:rPr lang="nb-NO" sz="1600" i="1" dirty="0" err="1" smtClean="0"/>
              <a:t>vekstutvikling</a:t>
            </a:r>
            <a:r>
              <a:rPr lang="nb-NO" sz="1600" i="1" dirty="0" smtClean="0"/>
              <a:t> </a:t>
            </a:r>
            <a:r>
              <a:rPr lang="nb-NO" sz="1600" i="1" dirty="0"/>
              <a:t>med </a:t>
            </a:r>
            <a:r>
              <a:rPr lang="nb-NO" sz="1600" i="1" dirty="0" smtClean="0"/>
              <a:t> </a:t>
            </a:r>
            <a:r>
              <a:rPr lang="nb-NO" sz="1600" i="1" dirty="0"/>
              <a:t>fisk der startvekt er 500 </a:t>
            </a:r>
            <a:r>
              <a:rPr lang="nb-NO" sz="1600" i="1" dirty="0" smtClean="0"/>
              <a:t>gram. </a:t>
            </a:r>
          </a:p>
          <a:p>
            <a:endParaRPr lang="nb-NO" sz="1600" i="1" dirty="0"/>
          </a:p>
          <a:p>
            <a:r>
              <a:rPr lang="nb-NO" sz="1600" i="1" dirty="0" smtClean="0"/>
              <a:t>Våtfôret fisk vokser </a:t>
            </a:r>
            <a:r>
              <a:rPr lang="nb-NO" sz="1600" i="1" dirty="0"/>
              <a:t>med en SGR på 0,69 mens </a:t>
            </a:r>
            <a:r>
              <a:rPr lang="nb-NO" sz="1600" i="1" dirty="0" smtClean="0"/>
              <a:t>tørrfôret </a:t>
            </a:r>
            <a:r>
              <a:rPr lang="nb-NO" sz="1600" i="1" dirty="0"/>
              <a:t>vokser med en SGR på 0,62.</a:t>
            </a:r>
            <a:endParaRPr lang="nb-NO" sz="1600" dirty="0"/>
          </a:p>
          <a:p>
            <a:endParaRPr lang="nb-NO" sz="1600" i="1" dirty="0" smtClean="0"/>
          </a:p>
          <a:p>
            <a:r>
              <a:rPr lang="nb-NO" sz="1600" i="1" dirty="0" smtClean="0"/>
              <a:t>Dette </a:t>
            </a:r>
            <a:r>
              <a:rPr lang="nb-NO" sz="1600" i="1" dirty="0"/>
              <a:t>gir en økt produksjon på nærmere 30 </a:t>
            </a:r>
            <a:r>
              <a:rPr lang="nb-NO" sz="1600" i="1" dirty="0" smtClean="0"/>
              <a:t>% på 365 dager.</a:t>
            </a:r>
            <a:endParaRPr lang="nb-NO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9087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Estimert økt produksjon pr år på nærmere 30%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9384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35D09-485C-48A1-A1E8-AF863562CEBE}" type="slidenum">
              <a:rPr lang="da-DK"/>
              <a:pPr>
                <a:defRPr/>
              </a:pPr>
              <a:t>18</a:t>
            </a:fld>
            <a:endParaRPr lang="da-DK"/>
          </a:p>
        </p:txBody>
      </p:sp>
      <p:sp>
        <p:nvSpPr>
          <p:cNvPr id="4" name="Plassholder for lysbilde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AA83E3-A1BD-4622-93E1-7C485E5C3041}" type="slidenum">
              <a:rPr lang="da-D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da-DK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TekstSylinder 6"/>
          <p:cNvSpPr txBox="1">
            <a:spLocks noChangeArrowheads="1"/>
          </p:cNvSpPr>
          <p:nvPr/>
        </p:nvSpPr>
        <p:spPr bwMode="auto">
          <a:xfrm>
            <a:off x="357188" y="214313"/>
            <a:ext cx="2503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>
                <a:latin typeface="Calibri" pitchFamily="34" charset="0"/>
              </a:rPr>
              <a:t> </a:t>
            </a:r>
          </a:p>
        </p:txBody>
      </p:sp>
      <p:sp>
        <p:nvSpPr>
          <p:cNvPr id="16389" name="Text Placeholder 4"/>
          <p:cNvSpPr txBox="1">
            <a:spLocks/>
          </p:cNvSpPr>
          <p:nvPr/>
        </p:nvSpPr>
        <p:spPr bwMode="auto">
          <a:xfrm>
            <a:off x="357188" y="1052513"/>
            <a:ext cx="8143875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600" dirty="0">
                <a:latin typeface="Calibri" pitchFamily="34" charset="0"/>
              </a:rPr>
              <a:t>Stiftet  i 2000, Vaksdal kommune.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600" dirty="0">
                <a:latin typeface="Calibri" pitchFamily="34" charset="0"/>
              </a:rPr>
              <a:t>Utvikling  drevet på “dugnad” og </a:t>
            </a:r>
            <a:r>
              <a:rPr lang="nb-NO" sz="1600" dirty="0" smtClean="0">
                <a:latin typeface="Calibri" pitchFamily="34" charset="0"/>
              </a:rPr>
              <a:t>ved hjelp </a:t>
            </a:r>
            <a:r>
              <a:rPr lang="nb-NO" sz="1600" dirty="0" smtClean="0">
                <a:latin typeface="Calibri" pitchFamily="34" charset="0"/>
              </a:rPr>
              <a:t>tilskuddsmidler </a:t>
            </a:r>
            <a:r>
              <a:rPr lang="nb-NO" sz="1600" dirty="0" smtClean="0">
                <a:latin typeface="Calibri" pitchFamily="34" charset="0"/>
              </a:rPr>
              <a:t>av  </a:t>
            </a:r>
            <a:r>
              <a:rPr lang="nb-NO" sz="1600" dirty="0">
                <a:latin typeface="Calibri" pitchFamily="34" charset="0"/>
              </a:rPr>
              <a:t>gründere frem  til 2008.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600" dirty="0" err="1">
                <a:latin typeface="Calibri" pitchFamily="34" charset="0"/>
              </a:rPr>
              <a:t>Sarsia</a:t>
            </a:r>
            <a:r>
              <a:rPr lang="nb-NO" sz="1600" dirty="0">
                <a:latin typeface="Calibri" pitchFamily="34" charset="0"/>
              </a:rPr>
              <a:t> </a:t>
            </a:r>
            <a:r>
              <a:rPr lang="nb-NO" sz="1600" dirty="0" smtClean="0">
                <a:latin typeface="Calibri" pitchFamily="34" charset="0"/>
              </a:rPr>
              <a:t>Seed AS </a:t>
            </a:r>
            <a:r>
              <a:rPr lang="nb-NO" sz="1600" dirty="0">
                <a:latin typeface="Calibri" pitchFamily="34" charset="0"/>
              </a:rPr>
              <a:t>har investert </a:t>
            </a:r>
            <a:r>
              <a:rPr lang="nb-NO" sz="1600" dirty="0" smtClean="0">
                <a:latin typeface="Calibri" pitchFamily="34" charset="0"/>
              </a:rPr>
              <a:t>6,5 </a:t>
            </a:r>
            <a:r>
              <a:rPr lang="nb-NO" sz="1600" dirty="0" err="1">
                <a:latin typeface="Calibri" pitchFamily="34" charset="0"/>
              </a:rPr>
              <a:t>mnok</a:t>
            </a:r>
            <a:r>
              <a:rPr lang="nb-NO" sz="1600" dirty="0">
                <a:latin typeface="Calibri" pitchFamily="34" charset="0"/>
              </a:rPr>
              <a:t> </a:t>
            </a:r>
            <a:r>
              <a:rPr lang="nb-NO" sz="1600" dirty="0" smtClean="0">
                <a:latin typeface="Calibri" pitchFamily="34" charset="0"/>
              </a:rPr>
              <a:t> i </a:t>
            </a:r>
            <a:r>
              <a:rPr lang="nb-NO" sz="1600" dirty="0">
                <a:latin typeface="Calibri" pitchFamily="34" charset="0"/>
              </a:rPr>
              <a:t>perioden </a:t>
            </a:r>
            <a:r>
              <a:rPr lang="nb-NO" sz="1600" dirty="0" smtClean="0">
                <a:latin typeface="Calibri" pitchFamily="34" charset="0"/>
              </a:rPr>
              <a:t>2008-2013</a:t>
            </a:r>
            <a:r>
              <a:rPr lang="nb-NO" sz="1600" dirty="0" smtClean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600" dirty="0" smtClean="0">
                <a:latin typeface="Calibri" pitchFamily="34" charset="0"/>
              </a:rPr>
              <a:t>Steinsvik Group AS har investert 2,5 </a:t>
            </a:r>
            <a:r>
              <a:rPr lang="nb-NO" sz="1600" dirty="0" err="1" smtClean="0">
                <a:latin typeface="Calibri" pitchFamily="34" charset="0"/>
              </a:rPr>
              <a:t>mnok</a:t>
            </a:r>
            <a:r>
              <a:rPr lang="nb-NO" sz="1600" dirty="0" smtClean="0">
                <a:latin typeface="Calibri" pitchFamily="34" charset="0"/>
              </a:rPr>
              <a:t> i 2013.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600" dirty="0" smtClean="0">
                <a:latin typeface="Calibri" pitchFamily="34" charset="0"/>
              </a:rPr>
              <a:t>Avtale om samarbeid om videreutvikling, produksjon, salg og service med Steinsvik Group </a:t>
            </a:r>
            <a:endParaRPr lang="nb-NO" sz="16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nb-NO" sz="1600" b="1" dirty="0">
                <a:latin typeface="Calibri" pitchFamily="34" charset="0"/>
              </a:rPr>
              <a:t>Grundere: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600" dirty="0">
                <a:latin typeface="Calibri" pitchFamily="34" charset="0"/>
              </a:rPr>
              <a:t>Morten </a:t>
            </a:r>
            <a:r>
              <a:rPr lang="nb-NO" sz="1600" dirty="0" smtClean="0">
                <a:latin typeface="Calibri" pitchFamily="34" charset="0"/>
              </a:rPr>
              <a:t>Aga-styremedlem</a:t>
            </a:r>
            <a:endParaRPr lang="nb-NO" sz="16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600" dirty="0">
                <a:latin typeface="Calibri" pitchFamily="34" charset="0"/>
              </a:rPr>
              <a:t>Claus Søberg-daglig leder</a:t>
            </a:r>
          </a:p>
          <a:p>
            <a:pPr eaLnBrk="1" hangingPunct="1">
              <a:spcBef>
                <a:spcPct val="20000"/>
              </a:spcBef>
            </a:pPr>
            <a:r>
              <a:rPr lang="nb-NO" sz="1600" b="1" dirty="0">
                <a:latin typeface="Calibri" pitchFamily="34" charset="0"/>
              </a:rPr>
              <a:t>Aksjonærer: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600" dirty="0">
                <a:latin typeface="Calibri" pitchFamily="34" charset="0"/>
              </a:rPr>
              <a:t>Morten Aga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600" dirty="0">
                <a:latin typeface="Calibri" pitchFamily="34" charset="0"/>
              </a:rPr>
              <a:t>Vestlandske </a:t>
            </a:r>
            <a:r>
              <a:rPr lang="nb-NO" sz="1600" dirty="0" smtClean="0">
                <a:latin typeface="Calibri" pitchFamily="34" charset="0"/>
              </a:rPr>
              <a:t>Industrimontasje AS </a:t>
            </a:r>
            <a:endParaRPr lang="nb-NO" sz="16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600" dirty="0">
                <a:latin typeface="Calibri" pitchFamily="34" charset="0"/>
              </a:rPr>
              <a:t>Olav Bruvik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600" dirty="0" err="1">
                <a:latin typeface="Calibri" pitchFamily="34" charset="0"/>
              </a:rPr>
              <a:t>Sarsia</a:t>
            </a:r>
            <a:r>
              <a:rPr lang="nb-NO" sz="1600" dirty="0">
                <a:latin typeface="Calibri" pitchFamily="34" charset="0"/>
              </a:rPr>
              <a:t> Seed </a:t>
            </a:r>
            <a:r>
              <a:rPr lang="nb-NO" sz="1600" dirty="0" smtClean="0">
                <a:latin typeface="Calibri" pitchFamily="34" charset="0"/>
              </a:rPr>
              <a:t>AS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nb-NO" sz="1600" dirty="0" smtClean="0">
                <a:latin typeface="Calibri" pitchFamily="34" charset="0"/>
              </a:rPr>
              <a:t>Steinsvik Group AS</a:t>
            </a:r>
            <a:endParaRPr lang="nb-NO" sz="16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nb-NO" sz="1600" b="1" dirty="0" smtClean="0">
                <a:latin typeface="Calibri" pitchFamily="34" charset="0"/>
              </a:rPr>
              <a:t>Styret:</a:t>
            </a:r>
            <a:endParaRPr lang="nb-NO" sz="16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nb-NO" sz="1600" dirty="0">
                <a:latin typeface="Calibri" pitchFamily="34" charset="0"/>
              </a:rPr>
              <a:t>Morten Aga, Claus Søberg, Olav Bruvik, Erlend </a:t>
            </a:r>
            <a:r>
              <a:rPr lang="nb-NO" sz="1600" dirty="0" smtClean="0">
                <a:latin typeface="Calibri" pitchFamily="34" charset="0"/>
              </a:rPr>
              <a:t>Skagseth, Hans Runshaug (arbeidende styreleder fra GF 290612.)</a:t>
            </a:r>
            <a:endParaRPr lang="nb-NO" sz="16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nb-NO" dirty="0">
              <a:latin typeface="Calibri" pitchFamily="34" charset="0"/>
            </a:endParaRPr>
          </a:p>
        </p:txBody>
      </p:sp>
      <p:sp>
        <p:nvSpPr>
          <p:cNvPr id="16390" name="TekstSylinder 8"/>
          <p:cNvSpPr txBox="1">
            <a:spLocks noChangeArrowheads="1"/>
          </p:cNvSpPr>
          <p:nvPr/>
        </p:nvSpPr>
        <p:spPr bwMode="auto">
          <a:xfrm>
            <a:off x="357188" y="398463"/>
            <a:ext cx="20621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sz="2400" b="1">
                <a:latin typeface="Calibri" pitchFamily="34" charset="0"/>
              </a:rPr>
              <a:t>SELSKAPET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BD65B-D098-476C-B98A-2AEDA948DC06}" type="slidenum">
              <a:rPr lang="da-DK"/>
              <a:pPr>
                <a:defRPr/>
              </a:pPr>
              <a:t>19</a:t>
            </a:fld>
            <a:endParaRPr lang="da-DK"/>
          </a:p>
        </p:txBody>
      </p:sp>
      <p:sp>
        <p:nvSpPr>
          <p:cNvPr id="4" name="Plassholder for lysbilde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C5FEE73-C421-484B-9DF1-50A46F816FA1}" type="slidenum">
              <a:rPr lang="da-D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a-DK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652" name="TekstSylinder 6"/>
          <p:cNvSpPr txBox="1">
            <a:spLocks noChangeArrowheads="1"/>
          </p:cNvSpPr>
          <p:nvPr/>
        </p:nvSpPr>
        <p:spPr bwMode="auto">
          <a:xfrm>
            <a:off x="357188" y="214313"/>
            <a:ext cx="2503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>
                <a:latin typeface="Calibri" pitchFamily="34" charset="0"/>
              </a:rPr>
              <a:t> </a:t>
            </a:r>
          </a:p>
        </p:txBody>
      </p:sp>
      <p:sp>
        <p:nvSpPr>
          <p:cNvPr id="17413" name="Text Placeholder 4"/>
          <p:cNvSpPr txBox="1">
            <a:spLocks/>
          </p:cNvSpPr>
          <p:nvPr/>
        </p:nvSpPr>
        <p:spPr bwMode="auto">
          <a:xfrm>
            <a:off x="468313" y="1277938"/>
            <a:ext cx="8424862" cy="526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600" dirty="0"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b="1" dirty="0" err="1">
                <a:latin typeface="Calibri" pitchFamily="34" charset="0"/>
                <a:cs typeface="+mn-cs"/>
              </a:rPr>
              <a:t>Visjon</a:t>
            </a:r>
            <a:r>
              <a:rPr lang="en-US" sz="1600" dirty="0">
                <a:latin typeface="Calibri" pitchFamily="34" charset="0"/>
                <a:cs typeface="+mn-cs"/>
              </a:rPr>
              <a:t>:	</a:t>
            </a:r>
            <a:endParaRPr lang="en-US" sz="1600" dirty="0" smtClean="0"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err="1" smtClean="0">
                <a:latin typeface="Calibri" pitchFamily="34" charset="0"/>
                <a:cs typeface="+mn-cs"/>
              </a:rPr>
              <a:t>Seafarm</a:t>
            </a:r>
            <a:r>
              <a:rPr lang="en-US" sz="1600" dirty="0" smtClean="0">
                <a:latin typeface="Calibri" pitchFamily="34" charset="0"/>
                <a:cs typeface="+mn-cs"/>
              </a:rPr>
              <a:t> </a:t>
            </a:r>
            <a:r>
              <a:rPr lang="en-US" sz="1600" dirty="0">
                <a:latin typeface="Calibri" pitchFamily="34" charset="0"/>
                <a:cs typeface="+mn-cs"/>
              </a:rPr>
              <a:t>Products </a:t>
            </a:r>
            <a:r>
              <a:rPr lang="en-US" sz="1600" dirty="0" err="1">
                <a:latin typeface="Calibri" pitchFamily="34" charset="0"/>
                <a:cs typeface="+mn-cs"/>
              </a:rPr>
              <a:t>vil</a:t>
            </a:r>
            <a:r>
              <a:rPr lang="en-US" sz="1600" dirty="0">
                <a:latin typeface="Calibri" pitchFamily="34" charset="0"/>
                <a:cs typeface="+mn-cs"/>
              </a:rPr>
              <a:t>, </a:t>
            </a:r>
            <a:r>
              <a:rPr lang="en-US" sz="1600" dirty="0" err="1">
                <a:latin typeface="Calibri" pitchFamily="34" charset="0"/>
                <a:cs typeface="+mn-cs"/>
              </a:rPr>
              <a:t>som</a:t>
            </a:r>
            <a:r>
              <a:rPr lang="en-US" sz="1600" dirty="0">
                <a:latin typeface="Calibri" pitchFamily="34" charset="0"/>
                <a:cs typeface="+mn-cs"/>
              </a:rPr>
              <a:t> en </a:t>
            </a:r>
            <a:r>
              <a:rPr lang="en-US" sz="1600" dirty="0" err="1">
                <a:latin typeface="Calibri" pitchFamily="34" charset="0"/>
                <a:cs typeface="+mn-cs"/>
              </a:rPr>
              <a:t>kvalitetsleverandør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av</a:t>
            </a:r>
            <a:r>
              <a:rPr lang="en-US" sz="1600" dirty="0">
                <a:latin typeface="Calibri" pitchFamily="34" charset="0"/>
                <a:cs typeface="+mn-cs"/>
              </a:rPr>
              <a:t> innovative </a:t>
            </a:r>
            <a:r>
              <a:rPr lang="en-US" sz="1600" dirty="0" err="1">
                <a:latin typeface="Calibri" pitchFamily="34" charset="0"/>
                <a:cs typeface="+mn-cs"/>
              </a:rPr>
              <a:t>teknologiløsninger</a:t>
            </a:r>
            <a:r>
              <a:rPr lang="en-US" sz="1600" dirty="0">
                <a:latin typeface="Calibri" pitchFamily="34" charset="0"/>
                <a:cs typeface="+mn-cs"/>
              </a:rPr>
              <a:t>, </a:t>
            </a:r>
            <a:r>
              <a:rPr lang="en-US" sz="1600" dirty="0" err="1">
                <a:latin typeface="Calibri" pitchFamily="34" charset="0"/>
                <a:cs typeface="+mn-cs"/>
              </a:rPr>
              <a:t>forandre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måten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etablerte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aktører</a:t>
            </a:r>
            <a:r>
              <a:rPr lang="en-US" sz="1600" dirty="0">
                <a:latin typeface="Calibri" pitchFamily="34" charset="0"/>
                <a:cs typeface="+mn-cs"/>
              </a:rPr>
              <a:t> driver sin </a:t>
            </a:r>
            <a:r>
              <a:rPr lang="en-US" sz="1600" dirty="0" err="1" smtClean="0">
                <a:latin typeface="Calibri" pitchFamily="34" charset="0"/>
                <a:cs typeface="+mn-cs"/>
              </a:rPr>
              <a:t>produksjon</a:t>
            </a:r>
            <a:r>
              <a:rPr lang="en-US" sz="1600" dirty="0" smtClean="0">
                <a:latin typeface="Calibri" pitchFamily="34" charset="0"/>
                <a:cs typeface="+mn-cs"/>
              </a:rPr>
              <a:t> </a:t>
            </a:r>
            <a:r>
              <a:rPr lang="en-US" sz="1600" dirty="0">
                <a:latin typeface="Calibri" pitchFamily="34" charset="0"/>
                <a:cs typeface="+mn-cs"/>
              </a:rPr>
              <a:t>på </a:t>
            </a:r>
            <a:r>
              <a:rPr lang="en-US" sz="1600" dirty="0" err="1">
                <a:latin typeface="Calibri" pitchFamily="34" charset="0"/>
                <a:cs typeface="+mn-cs"/>
              </a:rPr>
              <a:t>innen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itchFamily="34" charset="0"/>
                <a:cs typeface="+mn-cs"/>
              </a:rPr>
              <a:t>havbruk</a:t>
            </a:r>
            <a:r>
              <a:rPr lang="en-US" sz="1600" dirty="0" smtClean="0">
                <a:latin typeface="Calibri" pitchFamily="34" charset="0"/>
                <a:cs typeface="+mn-cs"/>
              </a:rPr>
              <a:t>.</a:t>
            </a:r>
            <a:endParaRPr lang="en-US" sz="1600" dirty="0" smtClean="0"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1600" b="1" dirty="0" smtClean="0"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latin typeface="Calibri" pitchFamily="34" charset="0"/>
                <a:cs typeface="+mn-cs"/>
              </a:rPr>
              <a:t>Misjon</a:t>
            </a:r>
            <a:r>
              <a:rPr lang="en-US" sz="1600" dirty="0">
                <a:latin typeface="Calibri" pitchFamily="34" charset="0"/>
                <a:cs typeface="+mn-cs"/>
              </a:rPr>
              <a:t>: 	</a:t>
            </a:r>
            <a:endParaRPr lang="en-US" sz="1600" dirty="0" smtClean="0"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err="1" smtClean="0">
                <a:latin typeface="Calibri" pitchFamily="34" charset="0"/>
                <a:cs typeface="+mn-cs"/>
              </a:rPr>
              <a:t>Seafarm</a:t>
            </a:r>
            <a:r>
              <a:rPr lang="en-US" sz="1600" dirty="0" smtClean="0">
                <a:latin typeface="Calibri" pitchFamily="34" charset="0"/>
                <a:cs typeface="+mn-cs"/>
              </a:rPr>
              <a:t> </a:t>
            </a:r>
            <a:r>
              <a:rPr lang="en-US" sz="1600" dirty="0">
                <a:latin typeface="Calibri" pitchFamily="34" charset="0"/>
                <a:cs typeface="+mn-cs"/>
              </a:rPr>
              <a:t>Products </a:t>
            </a:r>
            <a:r>
              <a:rPr lang="en-US" sz="1600" dirty="0" err="1">
                <a:latin typeface="Calibri" pitchFamily="34" charset="0"/>
                <a:cs typeface="+mn-cs"/>
              </a:rPr>
              <a:t>vil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nå</a:t>
            </a:r>
            <a:r>
              <a:rPr lang="en-US" sz="1600" dirty="0">
                <a:latin typeface="Calibri" pitchFamily="34" charset="0"/>
                <a:cs typeface="+mn-cs"/>
              </a:rPr>
              <a:t> sine </a:t>
            </a:r>
            <a:r>
              <a:rPr lang="en-US" sz="1600" dirty="0" err="1">
                <a:latin typeface="Calibri" pitchFamily="34" charset="0"/>
                <a:cs typeface="+mn-cs"/>
              </a:rPr>
              <a:t>forretningsmessige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mål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gjennom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varige</a:t>
            </a:r>
            <a:r>
              <a:rPr lang="en-US" sz="1600" dirty="0">
                <a:latin typeface="Calibri" pitchFamily="34" charset="0"/>
                <a:cs typeface="+mn-cs"/>
              </a:rPr>
              <a:t>, </a:t>
            </a:r>
            <a:r>
              <a:rPr lang="en-US" sz="1600" dirty="0" err="1">
                <a:latin typeface="Calibri" pitchFamily="34" charset="0"/>
                <a:cs typeface="+mn-cs"/>
              </a:rPr>
              <a:t>pålitelige</a:t>
            </a:r>
            <a:r>
              <a:rPr lang="en-US" sz="1600" dirty="0">
                <a:latin typeface="Calibri" pitchFamily="34" charset="0"/>
                <a:cs typeface="+mn-cs"/>
              </a:rPr>
              <a:t> og </a:t>
            </a:r>
            <a:r>
              <a:rPr lang="en-US" sz="1600" dirty="0" err="1">
                <a:latin typeface="Calibri" pitchFamily="34" charset="0"/>
                <a:cs typeface="+mn-cs"/>
              </a:rPr>
              <a:t>lønnsomme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itchFamily="34" charset="0"/>
                <a:cs typeface="+mn-cs"/>
              </a:rPr>
              <a:t>relasjoner</a:t>
            </a:r>
            <a:r>
              <a:rPr lang="en-US" sz="1600" dirty="0" smtClean="0">
                <a:latin typeface="Calibri" pitchFamily="34" charset="0"/>
                <a:cs typeface="+mn-cs"/>
              </a:rPr>
              <a:t> og </a:t>
            </a:r>
            <a:r>
              <a:rPr lang="en-US" sz="1600" dirty="0" err="1" smtClean="0">
                <a:latin typeface="Calibri" pitchFamily="34" charset="0"/>
                <a:cs typeface="+mn-cs"/>
              </a:rPr>
              <a:t>avtaler</a:t>
            </a:r>
            <a:r>
              <a:rPr lang="en-US" sz="1600" dirty="0" smtClean="0">
                <a:latin typeface="Calibri" pitchFamily="34" charset="0"/>
                <a:cs typeface="+mn-cs"/>
              </a:rPr>
              <a:t> med </a:t>
            </a:r>
            <a:r>
              <a:rPr lang="en-US" sz="1600" dirty="0" err="1" smtClean="0">
                <a:latin typeface="Calibri" pitchFamily="34" charset="0"/>
                <a:cs typeface="+mn-cs"/>
              </a:rPr>
              <a:t>samarbeidspartnere</a:t>
            </a:r>
            <a:r>
              <a:rPr lang="en-US" sz="1600" dirty="0" smtClean="0">
                <a:latin typeface="Calibri" pitchFamily="34" charset="0"/>
                <a:cs typeface="+mn-cs"/>
              </a:rPr>
              <a:t> og </a:t>
            </a:r>
            <a:r>
              <a:rPr lang="en-US" sz="1600" dirty="0" err="1" smtClean="0">
                <a:latin typeface="Calibri" pitchFamily="34" charset="0"/>
                <a:cs typeface="+mn-cs"/>
              </a:rPr>
              <a:t>kunder</a:t>
            </a:r>
            <a:r>
              <a:rPr lang="en-US" sz="1600" dirty="0" smtClean="0">
                <a:latin typeface="Calibri" pitchFamily="34" charset="0"/>
                <a:cs typeface="+mn-cs"/>
              </a:rPr>
              <a:t>.</a:t>
            </a:r>
            <a:endParaRPr lang="en-US" sz="1600" dirty="0"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1600" b="1" dirty="0" smtClean="0"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latin typeface="Calibri" pitchFamily="34" charset="0"/>
                <a:cs typeface="+mn-cs"/>
              </a:rPr>
              <a:t>Mål</a:t>
            </a:r>
            <a:r>
              <a:rPr lang="en-US" sz="1600" dirty="0">
                <a:latin typeface="Calibri" pitchFamily="34" charset="0"/>
                <a:cs typeface="+mn-cs"/>
              </a:rPr>
              <a:t>:   	</a:t>
            </a:r>
            <a:endParaRPr lang="en-US" sz="1600" dirty="0" smtClean="0"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err="1" smtClean="0">
                <a:latin typeface="Calibri" pitchFamily="34" charset="0"/>
                <a:cs typeface="+mn-cs"/>
              </a:rPr>
              <a:t>Bli</a:t>
            </a:r>
            <a:r>
              <a:rPr lang="en-US" sz="1600" dirty="0" smtClean="0">
                <a:latin typeface="Calibri" pitchFamily="34" charset="0"/>
                <a:cs typeface="+mn-cs"/>
              </a:rPr>
              <a:t> </a:t>
            </a:r>
            <a:r>
              <a:rPr lang="en-US" sz="1600" dirty="0">
                <a:latin typeface="Calibri" pitchFamily="34" charset="0"/>
                <a:cs typeface="+mn-cs"/>
              </a:rPr>
              <a:t>en </a:t>
            </a:r>
            <a:r>
              <a:rPr lang="en-US" sz="1600" dirty="0" err="1">
                <a:latin typeface="Calibri" pitchFamily="34" charset="0"/>
                <a:cs typeface="+mn-cs"/>
              </a:rPr>
              <a:t>foretrukket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leverandør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av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konsept</a:t>
            </a:r>
            <a:r>
              <a:rPr lang="en-US" sz="1600" dirty="0">
                <a:latin typeface="Calibri" pitchFamily="34" charset="0"/>
                <a:cs typeface="+mn-cs"/>
              </a:rPr>
              <a:t> for </a:t>
            </a:r>
            <a:r>
              <a:rPr lang="en-US" sz="1600" dirty="0" err="1">
                <a:latin typeface="Calibri" pitchFamily="34" charset="0"/>
                <a:cs typeface="+mn-cs"/>
              </a:rPr>
              <a:t>tilsetning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av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vann</a:t>
            </a:r>
            <a:r>
              <a:rPr lang="en-US" sz="1600" dirty="0">
                <a:latin typeface="Calibri" pitchFamily="34" charset="0"/>
                <a:cs typeface="+mn-cs"/>
              </a:rPr>
              <a:t> og </a:t>
            </a:r>
            <a:r>
              <a:rPr lang="en-US" sz="1600" dirty="0" err="1">
                <a:latin typeface="Calibri" pitchFamily="34" charset="0"/>
                <a:cs typeface="+mn-cs"/>
              </a:rPr>
              <a:t>andre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tilsetningsstoffer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i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fiskefôr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i</a:t>
            </a:r>
            <a:r>
              <a:rPr lang="en-US" sz="1600" dirty="0">
                <a:latin typeface="Calibri" pitchFamily="34" charset="0"/>
                <a:cs typeface="+mn-cs"/>
              </a:rPr>
              <a:t> Norge, Chile og </a:t>
            </a:r>
            <a:r>
              <a:rPr lang="en-US" sz="1600" dirty="0" err="1">
                <a:latin typeface="Calibri" pitchFamily="34" charset="0"/>
                <a:cs typeface="+mn-cs"/>
              </a:rPr>
              <a:t>andre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steder</a:t>
            </a:r>
            <a:r>
              <a:rPr lang="en-US" sz="1600" dirty="0">
                <a:latin typeface="Calibri" pitchFamily="34" charset="0"/>
                <a:cs typeface="+mn-cs"/>
              </a:rPr>
              <a:t>  </a:t>
            </a:r>
            <a:r>
              <a:rPr lang="en-US" sz="1600" dirty="0" err="1" smtClean="0">
                <a:latin typeface="Calibri" pitchFamily="34" charset="0"/>
                <a:cs typeface="+mn-cs"/>
              </a:rPr>
              <a:t>hvor</a:t>
            </a:r>
            <a:r>
              <a:rPr lang="en-US" sz="1600" dirty="0" smtClean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det</a:t>
            </a:r>
            <a:r>
              <a:rPr lang="en-US" sz="1600" dirty="0">
                <a:latin typeface="Calibri" pitchFamily="34" charset="0"/>
                <a:cs typeface="+mn-cs"/>
              </a:rPr>
              <a:t> drives </a:t>
            </a:r>
            <a:r>
              <a:rPr lang="en-US" sz="1600" dirty="0" err="1" smtClean="0">
                <a:latin typeface="Calibri" pitchFamily="34" charset="0"/>
                <a:cs typeface="+mn-cs"/>
              </a:rPr>
              <a:t>havbruk</a:t>
            </a:r>
            <a:r>
              <a:rPr lang="en-US" sz="1600" dirty="0" smtClean="0">
                <a:latin typeface="Calibri" pitchFamily="34" charset="0"/>
                <a:cs typeface="+mn-cs"/>
              </a:rPr>
              <a:t>.  </a:t>
            </a:r>
            <a:endParaRPr lang="en-US" sz="1600" dirty="0"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1600" dirty="0" smtClean="0"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err="1" smtClean="0">
                <a:latin typeface="Calibri" pitchFamily="34" charset="0"/>
                <a:cs typeface="+mn-cs"/>
              </a:rPr>
              <a:t>Sørge</a:t>
            </a:r>
            <a:r>
              <a:rPr lang="en-US" sz="1600" dirty="0" smtClean="0">
                <a:latin typeface="Calibri" pitchFamily="34" charset="0"/>
                <a:cs typeface="+mn-cs"/>
              </a:rPr>
              <a:t> </a:t>
            </a:r>
            <a:r>
              <a:rPr lang="en-US" sz="1600" dirty="0">
                <a:latin typeface="Calibri" pitchFamily="34" charset="0"/>
                <a:cs typeface="+mn-cs"/>
              </a:rPr>
              <a:t>for at </a:t>
            </a:r>
            <a:r>
              <a:rPr lang="en-US" sz="1600" dirty="0" err="1" smtClean="0">
                <a:latin typeface="Calibri" pitchFamily="34" charset="0"/>
                <a:cs typeface="+mn-cs"/>
              </a:rPr>
              <a:t>minst</a:t>
            </a:r>
            <a:r>
              <a:rPr lang="en-US" sz="1600" dirty="0" smtClean="0">
                <a:latin typeface="Calibri" pitchFamily="34" charset="0"/>
                <a:cs typeface="+mn-cs"/>
              </a:rPr>
              <a:t> 10 </a:t>
            </a:r>
            <a:r>
              <a:rPr lang="en-US" sz="1600" dirty="0">
                <a:latin typeface="Calibri" pitchFamily="34" charset="0"/>
                <a:cs typeface="+mn-cs"/>
              </a:rPr>
              <a:t>% </a:t>
            </a:r>
            <a:r>
              <a:rPr lang="en-US" sz="1600" dirty="0" err="1">
                <a:latin typeface="Calibri" pitchFamily="34" charset="0"/>
                <a:cs typeface="+mn-cs"/>
              </a:rPr>
              <a:t>av</a:t>
            </a:r>
            <a:r>
              <a:rPr lang="en-US" sz="1600" dirty="0">
                <a:latin typeface="Calibri" pitchFamily="34" charset="0"/>
                <a:cs typeface="+mn-cs"/>
              </a:rPr>
              <a:t> all </a:t>
            </a:r>
            <a:r>
              <a:rPr lang="en-US" sz="1600" dirty="0" err="1">
                <a:latin typeface="Calibri" pitchFamily="34" charset="0"/>
                <a:cs typeface="+mn-cs"/>
              </a:rPr>
              <a:t>fôring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av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itchFamily="34" charset="0"/>
                <a:cs typeface="+mn-cs"/>
              </a:rPr>
              <a:t>laks</a:t>
            </a:r>
            <a:r>
              <a:rPr lang="en-US" sz="1600" dirty="0" smtClean="0">
                <a:latin typeface="Calibri" pitchFamily="34" charset="0"/>
                <a:cs typeface="+mn-cs"/>
              </a:rPr>
              <a:t> og </a:t>
            </a:r>
            <a:r>
              <a:rPr lang="en-US" sz="1600" dirty="0" err="1" smtClean="0">
                <a:latin typeface="Calibri" pitchFamily="34" charset="0"/>
                <a:cs typeface="+mn-cs"/>
              </a:rPr>
              <a:t>ørret</a:t>
            </a:r>
            <a:r>
              <a:rPr lang="en-US" sz="1600" dirty="0" smtClean="0">
                <a:latin typeface="Calibri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itchFamily="34" charset="0"/>
                <a:cs typeface="+mn-cs"/>
              </a:rPr>
              <a:t>skjer</a:t>
            </a:r>
            <a:r>
              <a:rPr lang="en-US" sz="1600" dirty="0" smtClean="0">
                <a:latin typeface="Calibri" pitchFamily="34" charset="0"/>
                <a:cs typeface="+mn-cs"/>
              </a:rPr>
              <a:t> </a:t>
            </a:r>
            <a:r>
              <a:rPr lang="en-US" sz="1600" dirty="0">
                <a:latin typeface="Calibri" pitchFamily="34" charset="0"/>
                <a:cs typeface="+mn-cs"/>
              </a:rPr>
              <a:t>med </a:t>
            </a:r>
            <a:r>
              <a:rPr lang="en-US" sz="1600" dirty="0" err="1">
                <a:latin typeface="Calibri" pitchFamily="34" charset="0"/>
                <a:cs typeface="+mn-cs"/>
              </a:rPr>
              <a:t>Seafarm</a:t>
            </a:r>
            <a:r>
              <a:rPr lang="en-US" sz="1600" dirty="0">
                <a:latin typeface="Calibri" pitchFamily="34" charset="0"/>
                <a:cs typeface="+mn-cs"/>
              </a:rPr>
              <a:t> Products sin </a:t>
            </a:r>
            <a:r>
              <a:rPr lang="en-US" sz="1600" dirty="0" err="1">
                <a:latin typeface="Calibri" pitchFamily="34" charset="0"/>
                <a:cs typeface="+mn-cs"/>
              </a:rPr>
              <a:t>metode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err="1">
                <a:latin typeface="Calibri" pitchFamily="34" charset="0"/>
                <a:cs typeface="+mn-cs"/>
              </a:rPr>
              <a:t>innen</a:t>
            </a:r>
            <a:r>
              <a:rPr lang="en-US" sz="1600" dirty="0">
                <a:latin typeface="Calibri" pitchFamily="34" charset="0"/>
                <a:cs typeface="+mn-cs"/>
              </a:rPr>
              <a:t> </a:t>
            </a:r>
            <a:r>
              <a:rPr lang="en-US" sz="1600" dirty="0" smtClean="0">
                <a:latin typeface="Calibri" pitchFamily="34" charset="0"/>
                <a:cs typeface="+mn-cs"/>
              </a:rPr>
              <a:t>2018.</a:t>
            </a:r>
            <a:endParaRPr lang="en-US" sz="1600" dirty="0">
              <a:latin typeface="Calibri" pitchFamily="34" charset="0"/>
              <a:cs typeface="+mn-cs"/>
            </a:endParaRPr>
          </a:p>
        </p:txBody>
      </p:sp>
      <p:sp>
        <p:nvSpPr>
          <p:cNvPr id="27654" name="TekstSylinder 8"/>
          <p:cNvSpPr txBox="1">
            <a:spLocks noChangeArrowheads="1"/>
          </p:cNvSpPr>
          <p:nvPr/>
        </p:nvSpPr>
        <p:spPr bwMode="auto">
          <a:xfrm>
            <a:off x="1042988" y="692150"/>
            <a:ext cx="6378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nb-NO" sz="3200">
                <a:latin typeface="Calibri" pitchFamily="34" charset="0"/>
              </a:rPr>
              <a:t>Visjon, Misjon og Hovedmål</a:t>
            </a:r>
            <a:endParaRPr lang="nb-NO" sz="16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B7823-CAEC-4BD2-8608-0A9A7B7A96A5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  <p:sp>
        <p:nvSpPr>
          <p:cNvPr id="4" name="Plassholder for innhold 5"/>
          <p:cNvSpPr txBox="1">
            <a:spLocks/>
          </p:cNvSpPr>
          <p:nvPr/>
        </p:nvSpPr>
        <p:spPr bwMode="auto">
          <a:xfrm>
            <a:off x="179512" y="980728"/>
            <a:ext cx="864096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nb-NO" sz="2800" b="1" dirty="0" smtClean="0">
                <a:latin typeface="Calibri" pitchFamily="34" charset="0"/>
              </a:rPr>
              <a:t>Utfordringen</a:t>
            </a:r>
            <a:endParaRPr lang="nb-NO" sz="2800" b="1" dirty="0" smtClean="0">
              <a:latin typeface="Calibri" pitchFamily="34" charset="0"/>
            </a:endParaRPr>
          </a:p>
          <a:p>
            <a:pPr marL="0" indent="0">
              <a:spcBef>
                <a:spcPct val="20000"/>
              </a:spcBef>
            </a:pPr>
            <a:endParaRPr lang="nb-NO" sz="1600" b="1" dirty="0" smtClean="0">
              <a:latin typeface="Calibri" pitchFamily="34" charset="0"/>
            </a:endParaRPr>
          </a:p>
          <a:p>
            <a:pPr marL="0" indent="0">
              <a:spcBef>
                <a:spcPct val="20000"/>
              </a:spcBef>
            </a:pPr>
            <a:r>
              <a:rPr lang="nb-NO" sz="1600" b="1" dirty="0" smtClean="0">
                <a:latin typeface="Calibri" pitchFamily="34" charset="0"/>
              </a:rPr>
              <a:t>Dagens </a:t>
            </a:r>
            <a:r>
              <a:rPr lang="nb-NO" sz="1600" b="1" dirty="0" smtClean="0">
                <a:latin typeface="Calibri" pitchFamily="34" charset="0"/>
              </a:rPr>
              <a:t>system med hard pellet for å tåle påkjenningen fra lagring og utblåsning harmonerer ikke med fiskens fysiologi. Flere rapporter fra forskningsinstitusjoner er utgitt på dette.</a:t>
            </a:r>
            <a:r>
              <a:rPr lang="nb-NO" sz="1600" dirty="0">
                <a:latin typeface="Calibri" pitchFamily="34" charset="0"/>
              </a:rPr>
              <a:t> </a:t>
            </a:r>
            <a:endParaRPr lang="nb-NO" sz="1600" dirty="0" smtClean="0">
              <a:latin typeface="Calibri" pitchFamily="34" charset="0"/>
            </a:endParaRPr>
          </a:p>
          <a:p>
            <a:pPr marL="0" indent="0">
              <a:spcBef>
                <a:spcPct val="20000"/>
              </a:spcBef>
            </a:pPr>
            <a:endParaRPr lang="nb-NO" sz="1600" dirty="0">
              <a:latin typeface="Calibri" pitchFamily="34" charset="0"/>
            </a:endParaRPr>
          </a:p>
          <a:p>
            <a:pPr marL="0" indent="0">
              <a:spcBef>
                <a:spcPct val="20000"/>
              </a:spcBef>
            </a:pPr>
            <a:r>
              <a:rPr lang="nb-NO" sz="1600" dirty="0" smtClean="0">
                <a:latin typeface="Calibri" pitchFamily="34" charset="0"/>
              </a:rPr>
              <a:t>Effekten av dette er vanskelig kvantifiserbart men observasjoner av ufordøyd pellet, dårlig tilvekst og høy </a:t>
            </a:r>
            <a:r>
              <a:rPr lang="nb-NO" sz="1600" dirty="0" err="1" smtClean="0">
                <a:latin typeface="Calibri" pitchFamily="34" charset="0"/>
              </a:rPr>
              <a:t>fôrfaktor</a:t>
            </a:r>
            <a:r>
              <a:rPr lang="nb-NO" sz="1600" dirty="0" smtClean="0">
                <a:latin typeface="Calibri" pitchFamily="34" charset="0"/>
              </a:rPr>
              <a:t> i perioder er allment kjent.</a:t>
            </a:r>
          </a:p>
          <a:p>
            <a:pPr marL="0" indent="0">
              <a:spcBef>
                <a:spcPct val="20000"/>
              </a:spcBef>
            </a:pPr>
            <a:endParaRPr lang="nb-NO" sz="1600" dirty="0">
              <a:latin typeface="Calibri" pitchFamily="34" charset="0"/>
            </a:endParaRPr>
          </a:p>
          <a:p>
            <a:pPr marL="0" indent="0">
              <a:spcBef>
                <a:spcPct val="20000"/>
              </a:spcBef>
            </a:pPr>
            <a:r>
              <a:rPr lang="nb-NO" sz="1600" dirty="0" smtClean="0">
                <a:latin typeface="Calibri" pitchFamily="34" charset="0"/>
              </a:rPr>
              <a:t>Det er derfor ved </a:t>
            </a:r>
            <a:r>
              <a:rPr lang="nb-NO" sz="1600" dirty="0" smtClean="0">
                <a:latin typeface="Calibri" pitchFamily="34" charset="0"/>
              </a:rPr>
              <a:t>hjelp av en relativt enkel teknologi som bedrer fôrets konsistens på merdkanten </a:t>
            </a:r>
            <a:r>
              <a:rPr lang="nb-NO" sz="1600" dirty="0" smtClean="0">
                <a:latin typeface="Calibri" pitchFamily="34" charset="0"/>
              </a:rPr>
              <a:t>et potensiale for bedret fiskehelse, økt tilvekst, redusert dødelighet og lavere </a:t>
            </a:r>
            <a:r>
              <a:rPr lang="nb-NO" sz="1600" dirty="0" err="1" smtClean="0">
                <a:latin typeface="Calibri" pitchFamily="34" charset="0"/>
              </a:rPr>
              <a:t>fôrfaktor</a:t>
            </a:r>
            <a:r>
              <a:rPr lang="nb-NO" sz="1600" dirty="0">
                <a:latin typeface="Calibri" pitchFamily="34" charset="0"/>
              </a:rPr>
              <a:t> </a:t>
            </a:r>
            <a:r>
              <a:rPr lang="nb-NO" sz="1600" dirty="0" smtClean="0">
                <a:latin typeface="Calibri" pitchFamily="34" charset="0"/>
              </a:rPr>
              <a:t>i lange perioder under tilvekstfasen.</a:t>
            </a:r>
          </a:p>
          <a:p>
            <a:pPr marL="0" indent="0">
              <a:spcBef>
                <a:spcPct val="20000"/>
              </a:spcBef>
            </a:pPr>
            <a:endParaRPr lang="nb-NO" sz="1600" dirty="0">
              <a:latin typeface="Calibri" pitchFamily="34" charset="0"/>
            </a:endParaRPr>
          </a:p>
          <a:p>
            <a:pPr marL="0" indent="0">
              <a:spcBef>
                <a:spcPct val="20000"/>
              </a:spcBef>
            </a:pPr>
            <a:endParaRPr lang="nb-NO" sz="16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42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Pladsholder til diasnumm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144F837-2F9F-48BE-A0E1-4DD99177B0CC}" type="slidenum">
              <a:rPr lang="da-DK" sz="1200">
                <a:solidFill>
                  <a:srgbClr val="898989"/>
                </a:solidFill>
                <a:latin typeface="Calibri" charset="0"/>
              </a:rPr>
              <a:pPr algn="r" eaLnBrk="1" hangingPunct="1"/>
              <a:t>20</a:t>
            </a:fld>
            <a:endParaRPr lang="da-DK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4340" name="Plassholder for lysbildenumm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634A76F-35FE-4EC5-A8EB-71F5091C8DDD}" type="slidenum">
              <a:rPr lang="da-DK" sz="1200">
                <a:solidFill>
                  <a:srgbClr val="898989"/>
                </a:solidFill>
                <a:latin typeface="Calibri" charset="0"/>
              </a:rPr>
              <a:pPr algn="r" eaLnBrk="1" hangingPunct="1"/>
              <a:t>20</a:t>
            </a:fld>
            <a:endParaRPr lang="da-DK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4341" name="TekstSylinder 6"/>
          <p:cNvSpPr txBox="1">
            <a:spLocks noChangeArrowheads="1"/>
          </p:cNvSpPr>
          <p:nvPr/>
        </p:nvSpPr>
        <p:spPr bwMode="auto">
          <a:xfrm>
            <a:off x="357188" y="214313"/>
            <a:ext cx="2503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>
                <a:latin typeface="Calibri" charset="0"/>
              </a:rPr>
              <a:t> </a:t>
            </a:r>
          </a:p>
        </p:txBody>
      </p:sp>
      <p:sp>
        <p:nvSpPr>
          <p:cNvPr id="14342" name="Text Placeholder 4"/>
          <p:cNvSpPr txBox="1">
            <a:spLocks/>
          </p:cNvSpPr>
          <p:nvPr/>
        </p:nvSpPr>
        <p:spPr bwMode="auto">
          <a:xfrm>
            <a:off x="395288" y="333375"/>
            <a:ext cx="638492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>
              <a:latin typeface="Calibri" charset="0"/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>
              <a:latin typeface="Calibri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457200" y="1073943"/>
            <a:ext cx="8048625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700" rIns="76176" anchor="ctr">
            <a:spAutoFit/>
          </a:bodyPr>
          <a:lstStyle/>
          <a:p>
            <a:r>
              <a:rPr lang="nb-NO" sz="2400" b="1" dirty="0"/>
              <a:t>Patenter</a:t>
            </a:r>
            <a:endParaRPr lang="nb-NO" sz="2400" dirty="0"/>
          </a:p>
          <a:p>
            <a:endParaRPr lang="nb-NO" sz="1600" dirty="0"/>
          </a:p>
          <a:p>
            <a:endParaRPr lang="nb-NO" sz="1600" dirty="0"/>
          </a:p>
          <a:p>
            <a:r>
              <a:rPr lang="nb-NO" sz="1600" b="1" dirty="0"/>
              <a:t>Prosess patent.</a:t>
            </a:r>
            <a:endParaRPr lang="nb-NO" sz="1600" dirty="0"/>
          </a:p>
          <a:p>
            <a:r>
              <a:rPr lang="nb-NO" sz="1600" dirty="0"/>
              <a:t>NO 3160 Prosess for tilsats av vann med tilsatsstoffer på merdkant. Meddelt.</a:t>
            </a:r>
          </a:p>
          <a:p>
            <a:r>
              <a:rPr lang="nb-NO" sz="1600" dirty="0"/>
              <a:t> </a:t>
            </a:r>
          </a:p>
          <a:p>
            <a:r>
              <a:rPr lang="nb-NO" sz="1600" b="1" dirty="0"/>
              <a:t>Fôrpatent.</a:t>
            </a:r>
            <a:endParaRPr lang="nb-NO" sz="1600" dirty="0"/>
          </a:p>
          <a:p>
            <a:r>
              <a:rPr lang="nb-NO" sz="1600" dirty="0"/>
              <a:t>Norsk søknadsnummer 20081242. Fôrpatent som beskriver fôr med egenskaper til trekke til seg væske. Godkjent til meddelelse.</a:t>
            </a:r>
          </a:p>
          <a:p>
            <a:r>
              <a:rPr lang="nb-NO" sz="1600" dirty="0"/>
              <a:t>PCT/GB2009/000643. PCT søknad under bearbeidelse. Forventer meddelelse.</a:t>
            </a:r>
          </a:p>
          <a:p>
            <a:r>
              <a:rPr lang="nb-NO" sz="1600" dirty="0"/>
              <a:t> </a:t>
            </a:r>
          </a:p>
          <a:p>
            <a:r>
              <a:rPr lang="nb-NO" sz="1600" b="1" dirty="0"/>
              <a:t>Kontinuerlig produksjon.</a:t>
            </a:r>
            <a:endParaRPr lang="nb-NO" sz="1600" dirty="0"/>
          </a:p>
          <a:p>
            <a:r>
              <a:rPr lang="nb-NO" sz="1600" dirty="0"/>
              <a:t>Innlevert søknad. Forventer meddelelse. Beskriver foretrukket metode for å tilsette væske på "merdkant".</a:t>
            </a:r>
          </a:p>
          <a:p>
            <a:r>
              <a:rPr lang="nb-NO" sz="1600" dirty="0"/>
              <a:t> </a:t>
            </a:r>
          </a:p>
          <a:p>
            <a:endParaRPr lang="nb-NO" sz="1600" b="1" dirty="0">
              <a:latin typeface="Calibri" charset="0"/>
            </a:endParaRPr>
          </a:p>
          <a:p>
            <a:r>
              <a:rPr lang="nb-NO" sz="1600" b="1" dirty="0">
                <a:latin typeface="Calibri" charset="0"/>
              </a:rPr>
              <a:t> </a:t>
            </a:r>
            <a:endParaRPr lang="da-DK" sz="1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B7823-CAEC-4BD2-8608-0A9A7B7A96A5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539552" y="2132856"/>
            <a:ext cx="8143932" cy="4143404"/>
          </a:xfrm>
          <a:prstGeom prst="rect">
            <a:avLst/>
          </a:prstGeom>
        </p:spPr>
        <p:txBody>
          <a:bodyPr wrap="square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Seafarm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Products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leverer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,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sammen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med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Steinsvik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Group AS,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vakuumutstyr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,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veiledning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bruk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samt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service.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“</a:t>
            </a:r>
            <a:r>
              <a:rPr lang="en-US" sz="1600" dirty="0" err="1">
                <a:latin typeface="+mn-lt"/>
              </a:rPr>
              <a:t>Fôrleverandør</a:t>
            </a:r>
            <a:r>
              <a:rPr lang="en-US" sz="1600" dirty="0">
                <a:latin typeface="+mn-lt"/>
              </a:rPr>
              <a:t>” </a:t>
            </a:r>
            <a:r>
              <a:rPr lang="en-US" sz="1600" dirty="0" err="1" smtClean="0">
                <a:latin typeface="+mn-lt"/>
              </a:rPr>
              <a:t>produserer</a:t>
            </a:r>
            <a:r>
              <a:rPr lang="en-US" sz="1600" dirty="0" smtClean="0">
                <a:latin typeface="+mn-lt"/>
              </a:rPr>
              <a:t> og </a:t>
            </a:r>
            <a:r>
              <a:rPr lang="en-US" sz="1600" dirty="0" err="1" smtClean="0">
                <a:latin typeface="+mn-lt"/>
                <a:cs typeface="+mn-cs"/>
              </a:rPr>
              <a:t>Seafarm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>
                <a:latin typeface="+mn-lt"/>
                <a:cs typeface="+mn-cs"/>
              </a:rPr>
              <a:t>Products </a:t>
            </a:r>
            <a:r>
              <a:rPr lang="en-US" sz="1600" dirty="0" err="1" smtClean="0">
                <a:latin typeface="+mn-lt"/>
                <a:cs typeface="+mn-cs"/>
              </a:rPr>
              <a:t>leverer</a:t>
            </a:r>
            <a:r>
              <a:rPr lang="en-US" sz="1600" dirty="0" smtClean="0">
                <a:latin typeface="+mn-lt"/>
                <a:cs typeface="+mn-cs"/>
              </a:rPr>
              <a:t> (</a:t>
            </a:r>
            <a:r>
              <a:rPr lang="en-US" sz="1600" dirty="0" err="1" smtClean="0">
                <a:latin typeface="+mn-lt"/>
                <a:cs typeface="+mn-cs"/>
              </a:rPr>
              <a:t>evt</a:t>
            </a:r>
            <a:r>
              <a:rPr lang="en-US" sz="1600" dirty="0" smtClean="0">
                <a:latin typeface="+mn-lt"/>
                <a:cs typeface="+mn-cs"/>
              </a:rPr>
              <a:t>. </a:t>
            </a:r>
            <a:r>
              <a:rPr lang="en-US" sz="1600" dirty="0" err="1" smtClean="0">
                <a:latin typeface="+mn-lt"/>
                <a:cs typeface="+mn-cs"/>
              </a:rPr>
              <a:t>sammen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>
                <a:latin typeface="+mn-lt"/>
                <a:cs typeface="+mn-cs"/>
              </a:rPr>
              <a:t>med </a:t>
            </a:r>
            <a:r>
              <a:rPr lang="en-US" sz="1600" dirty="0">
                <a:latin typeface="+mn-lt"/>
                <a:cs typeface="+mn-cs"/>
              </a:rPr>
              <a:t>“</a:t>
            </a:r>
            <a:r>
              <a:rPr lang="en-US" sz="1600" dirty="0" err="1">
                <a:latin typeface="+mn-lt"/>
                <a:cs typeface="+mn-cs"/>
              </a:rPr>
              <a:t>forleverandør</a:t>
            </a:r>
            <a:r>
              <a:rPr lang="en-US" sz="1600" dirty="0" smtClean="0">
                <a:latin typeface="+mn-lt"/>
                <a:cs typeface="+mn-cs"/>
              </a:rPr>
              <a:t>”), </a:t>
            </a:r>
            <a:r>
              <a:rPr lang="en-US" sz="1600" dirty="0">
                <a:latin typeface="+mn-lt"/>
                <a:cs typeface="+mn-cs"/>
              </a:rPr>
              <a:t>et </a:t>
            </a:r>
            <a:r>
              <a:rPr lang="en-US" sz="1600" dirty="0" err="1">
                <a:latin typeface="+mn-lt"/>
                <a:cs typeface="+mn-cs"/>
              </a:rPr>
              <a:t>lett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modifisert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fôr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som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kan</a:t>
            </a:r>
            <a:r>
              <a:rPr lang="en-US" sz="1600" dirty="0">
                <a:latin typeface="+mn-lt"/>
                <a:cs typeface="+mn-cs"/>
              </a:rPr>
              <a:t> ta </a:t>
            </a:r>
            <a:r>
              <a:rPr lang="en-US" sz="1600" dirty="0" err="1">
                <a:latin typeface="+mn-lt"/>
                <a:cs typeface="+mn-cs"/>
              </a:rPr>
              <a:t>opp</a:t>
            </a:r>
            <a:r>
              <a:rPr lang="en-US" sz="1600" dirty="0">
                <a:latin typeface="+mn-lt"/>
                <a:cs typeface="+mn-cs"/>
              </a:rPr>
              <a:t> ca 20% </a:t>
            </a:r>
            <a:r>
              <a:rPr lang="en-US" sz="1600" dirty="0" err="1">
                <a:latin typeface="+mn-lt"/>
                <a:cs typeface="+mn-cs"/>
              </a:rPr>
              <a:t>vann</a:t>
            </a:r>
            <a:r>
              <a:rPr lang="en-US" sz="1600" dirty="0"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“</a:t>
            </a:r>
            <a:r>
              <a:rPr lang="en-US" sz="1600" dirty="0" err="1" smtClean="0">
                <a:latin typeface="+mn-lt"/>
                <a:cs typeface="+mn-cs"/>
              </a:rPr>
              <a:t>Fôrleverandør</a:t>
            </a:r>
            <a:r>
              <a:rPr lang="en-US" sz="1600" dirty="0" smtClean="0">
                <a:latin typeface="+mn-lt"/>
                <a:cs typeface="+mn-cs"/>
              </a:rPr>
              <a:t>” </a:t>
            </a:r>
            <a:r>
              <a:rPr lang="en-US" sz="1600" dirty="0" err="1" smtClean="0">
                <a:latin typeface="+mn-lt"/>
                <a:cs typeface="+mn-cs"/>
              </a:rPr>
              <a:t>har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anledning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til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separat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observasjon</a:t>
            </a:r>
            <a:r>
              <a:rPr lang="en-US" sz="1600" dirty="0" smtClean="0">
                <a:latin typeface="+mn-lt"/>
                <a:cs typeface="+mn-cs"/>
              </a:rPr>
              <a:t> og testing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Alle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resultater</a:t>
            </a:r>
            <a:r>
              <a:rPr lang="en-US" sz="1600" dirty="0" smtClean="0">
                <a:latin typeface="+mn-lt"/>
                <a:cs typeface="+mn-cs"/>
              </a:rPr>
              <a:t> deles med </a:t>
            </a:r>
            <a:r>
              <a:rPr lang="en-US" sz="1600" dirty="0" err="1" smtClean="0">
                <a:latin typeface="+mn-lt"/>
                <a:cs typeface="+mn-cs"/>
              </a:rPr>
              <a:t>fôrleverandør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Forbedringer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av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teknologi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tilfaller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eier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av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teknologi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Prosjekt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gjennomføres</a:t>
            </a:r>
            <a:r>
              <a:rPr lang="en-US" sz="1600" dirty="0">
                <a:latin typeface="+mn-lt"/>
                <a:cs typeface="+mn-cs"/>
              </a:rPr>
              <a:t> under en </a:t>
            </a:r>
            <a:r>
              <a:rPr lang="en-US" sz="1600" dirty="0" err="1">
                <a:latin typeface="+mn-lt"/>
                <a:cs typeface="+mn-cs"/>
              </a:rPr>
              <a:t>ikke-eksklusiv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lisens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+mn-lt"/>
              </a:rPr>
              <a:t>Avtale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innebærer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ikke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overføring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av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teknologirettigheter</a:t>
            </a:r>
            <a:r>
              <a:rPr lang="en-US" sz="1600" dirty="0">
                <a:latin typeface="+mn-lt"/>
              </a:rPr>
              <a:t> men </a:t>
            </a:r>
            <a:r>
              <a:rPr lang="en-US" sz="1600" dirty="0" err="1">
                <a:latin typeface="+mn-lt"/>
              </a:rPr>
              <a:t>åpner</a:t>
            </a:r>
            <a:r>
              <a:rPr lang="en-US" sz="1600" dirty="0">
                <a:latin typeface="+mn-lt"/>
              </a:rPr>
              <a:t> for </a:t>
            </a:r>
            <a:r>
              <a:rPr lang="en-US" sz="1600" dirty="0" err="1" smtClean="0">
                <a:latin typeface="+mn-lt"/>
              </a:rPr>
              <a:t>forhandlinger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“</a:t>
            </a:r>
            <a:r>
              <a:rPr lang="en-US" sz="1600" dirty="0" err="1">
                <a:latin typeface="+mn-lt"/>
                <a:cs typeface="+mn-cs"/>
              </a:rPr>
              <a:t>Fôrleverandør”får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tidsbegrenset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opsjon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til</a:t>
            </a:r>
            <a:r>
              <a:rPr lang="en-US" sz="1600" dirty="0">
                <a:latin typeface="+mn-lt"/>
                <a:cs typeface="+mn-cs"/>
              </a:rPr>
              <a:t> å </a:t>
            </a:r>
            <a:r>
              <a:rPr lang="en-US" sz="1600" dirty="0" err="1" smtClean="0">
                <a:latin typeface="+mn-lt"/>
                <a:cs typeface="+mn-cs"/>
              </a:rPr>
              <a:t>forhandle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>
                <a:latin typeface="+mn-lt"/>
                <a:cs typeface="+mn-cs"/>
              </a:rPr>
              <a:t>om </a:t>
            </a:r>
            <a:r>
              <a:rPr lang="en-US" sz="1600" dirty="0" err="1">
                <a:latin typeface="+mn-lt"/>
                <a:cs typeface="+mn-cs"/>
              </a:rPr>
              <a:t>eksklusiv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tilgang</a:t>
            </a:r>
            <a:r>
              <a:rPr lang="en-US" sz="1600" dirty="0">
                <a:latin typeface="+mn-lt"/>
                <a:cs typeface="+mn-cs"/>
              </a:rPr>
              <a:t>/</a:t>
            </a:r>
            <a:r>
              <a:rPr lang="en-US" sz="1600" dirty="0" err="1">
                <a:latin typeface="+mn-lt"/>
                <a:cs typeface="+mn-cs"/>
              </a:rPr>
              <a:t>bruk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av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teknologi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>
                <a:latin typeface="+mn-lt"/>
                <a:cs typeface="+mn-cs"/>
              </a:rPr>
              <a:t>Seafarm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plikter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ved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oppsart</a:t>
            </a:r>
            <a:r>
              <a:rPr lang="en-US" sz="1600" dirty="0">
                <a:latin typeface="+mn-lt"/>
                <a:cs typeface="+mn-cs"/>
              </a:rPr>
              <a:t> og </a:t>
            </a:r>
            <a:r>
              <a:rPr lang="en-US" sz="1600" dirty="0" err="1">
                <a:latin typeface="+mn-lt"/>
                <a:cs typeface="+mn-cs"/>
              </a:rPr>
              <a:t>underveis</a:t>
            </a:r>
            <a:r>
              <a:rPr lang="en-US" sz="1600" dirty="0">
                <a:latin typeface="+mn-lt"/>
                <a:cs typeface="+mn-cs"/>
              </a:rPr>
              <a:t> å </a:t>
            </a:r>
            <a:r>
              <a:rPr lang="en-US" sz="1600" dirty="0" err="1">
                <a:latin typeface="+mn-lt"/>
                <a:cs typeface="+mn-cs"/>
              </a:rPr>
              <a:t>orientere</a:t>
            </a:r>
            <a:r>
              <a:rPr lang="en-US" sz="1600" dirty="0">
                <a:latin typeface="+mn-lt"/>
                <a:cs typeface="+mn-cs"/>
              </a:rPr>
              <a:t> om </a:t>
            </a:r>
            <a:r>
              <a:rPr lang="en-US" sz="1600" dirty="0" err="1">
                <a:latin typeface="+mn-lt"/>
                <a:cs typeface="+mn-cs"/>
              </a:rPr>
              <a:t>initiativ</a:t>
            </a:r>
            <a:r>
              <a:rPr lang="en-US" sz="1600" dirty="0">
                <a:latin typeface="+mn-lt"/>
                <a:cs typeface="+mn-cs"/>
              </a:rPr>
              <a:t>/</a:t>
            </a:r>
            <a:r>
              <a:rPr lang="en-US" sz="1600" dirty="0" err="1">
                <a:latin typeface="+mn-lt"/>
                <a:cs typeface="+mn-cs"/>
              </a:rPr>
              <a:t>prosesser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som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kan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uthule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eksklusivitets-adgang</a:t>
            </a:r>
            <a:r>
              <a:rPr lang="en-US" sz="1600" dirty="0">
                <a:latin typeface="+mn-lt"/>
                <a:cs typeface="+mn-cs"/>
              </a:rPr>
              <a:t>.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714348" y="752757"/>
            <a:ext cx="601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Samarbeidsmodell kommersiell pilotfase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96797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35D09-485C-48A1-A1E8-AF863562CEBE}" type="slidenum">
              <a:rPr lang="da-DK"/>
              <a:pPr>
                <a:defRPr/>
              </a:pPr>
              <a:t>3</a:t>
            </a:fld>
            <a:endParaRPr lang="da-DK"/>
          </a:p>
        </p:txBody>
      </p:sp>
      <p:sp>
        <p:nvSpPr>
          <p:cNvPr id="4" name="Plassholder for lysbildenumm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AA83E3-A1BD-4622-93E1-7C485E5C3041}" type="slidenum">
              <a:rPr lang="da-D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a-DK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TekstSylinder 6"/>
          <p:cNvSpPr txBox="1">
            <a:spLocks noChangeArrowheads="1"/>
          </p:cNvSpPr>
          <p:nvPr/>
        </p:nvSpPr>
        <p:spPr bwMode="auto">
          <a:xfrm>
            <a:off x="357188" y="214313"/>
            <a:ext cx="2503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>
                <a:latin typeface="Calibri" pitchFamily="34" charset="0"/>
              </a:rPr>
              <a:t> </a:t>
            </a:r>
          </a:p>
        </p:txBody>
      </p:sp>
      <p:sp>
        <p:nvSpPr>
          <p:cNvPr id="16389" name="Text Placeholder 4"/>
          <p:cNvSpPr txBox="1">
            <a:spLocks/>
          </p:cNvSpPr>
          <p:nvPr/>
        </p:nvSpPr>
        <p:spPr bwMode="auto">
          <a:xfrm>
            <a:off x="357188" y="908720"/>
            <a:ext cx="8143875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nb-NO" sz="1400" dirty="0" smtClean="0">
                <a:latin typeface="Calibri" pitchFamily="34" charset="0"/>
              </a:rPr>
              <a:t>Et patentert konsept for tilførsel av vann/væske/olje/vitaminer </a:t>
            </a:r>
            <a:r>
              <a:rPr lang="nb-NO" sz="1400" dirty="0" err="1" smtClean="0">
                <a:latin typeface="Calibri" pitchFamily="34" charset="0"/>
              </a:rPr>
              <a:t>etc</a:t>
            </a:r>
            <a:r>
              <a:rPr lang="nb-NO" sz="1400" dirty="0" smtClean="0">
                <a:latin typeface="Calibri" pitchFamily="34" charset="0"/>
              </a:rPr>
              <a:t> på merdkanten.</a:t>
            </a:r>
          </a:p>
          <a:p>
            <a:pPr marL="0" indent="0" eaLnBrk="1" hangingPunct="1">
              <a:spcBef>
                <a:spcPct val="20000"/>
              </a:spcBef>
            </a:pPr>
            <a:endParaRPr lang="nb-NO" sz="1400" dirty="0" smtClean="0">
              <a:latin typeface="Calibri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nb-NO" sz="1400" b="1" dirty="0" smtClean="0">
                <a:latin typeface="Calibri" pitchFamily="34" charset="0"/>
              </a:rPr>
              <a:t>BESTÅR AV: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Calibri" pitchFamily="34" charset="0"/>
              </a:rPr>
              <a:t>Et </a:t>
            </a:r>
            <a:r>
              <a:rPr lang="nb-NO" sz="1400" u="sng" dirty="0" smtClean="0">
                <a:latin typeface="Calibri" pitchFamily="34" charset="0"/>
              </a:rPr>
              <a:t>modifisert fôr </a:t>
            </a:r>
            <a:r>
              <a:rPr lang="nb-NO" sz="1400" dirty="0" smtClean="0">
                <a:latin typeface="Calibri" pitchFamily="34" charset="0"/>
              </a:rPr>
              <a:t>som er i stand til å ta opp væske. Pellet får konsistens som en «</a:t>
            </a:r>
            <a:r>
              <a:rPr lang="nb-NO" sz="1400" dirty="0" err="1" smtClean="0">
                <a:latin typeface="Calibri" pitchFamily="34" charset="0"/>
              </a:rPr>
              <a:t>marsh</a:t>
            </a:r>
            <a:r>
              <a:rPr lang="nb-NO" sz="1400" dirty="0" smtClean="0">
                <a:latin typeface="Calibri" pitchFamily="34" charset="0"/>
              </a:rPr>
              <a:t> </a:t>
            </a:r>
            <a:r>
              <a:rPr lang="nb-NO" sz="1400" dirty="0" err="1" smtClean="0">
                <a:latin typeface="Calibri" pitchFamily="34" charset="0"/>
              </a:rPr>
              <a:t>mellow</a:t>
            </a:r>
            <a:r>
              <a:rPr lang="nb-NO" sz="1400" dirty="0" smtClean="0">
                <a:latin typeface="Calibri" pitchFamily="34" charset="0"/>
              </a:rPr>
              <a:t>» med </a:t>
            </a:r>
            <a:r>
              <a:rPr lang="nb-NO" sz="1400" dirty="0" err="1" smtClean="0">
                <a:latin typeface="Calibri" pitchFamily="34" charset="0"/>
              </a:rPr>
              <a:t>ca</a:t>
            </a:r>
            <a:r>
              <a:rPr lang="nb-NO" sz="1400" dirty="0" smtClean="0">
                <a:latin typeface="Calibri" pitchFamily="34" charset="0"/>
              </a:rPr>
              <a:t> 10- 20 % vanninnhold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Calibri" pitchFamily="34" charset="0"/>
              </a:rPr>
              <a:t>Et </a:t>
            </a:r>
            <a:r>
              <a:rPr lang="nb-NO" sz="1400" u="sng" dirty="0" smtClean="0">
                <a:latin typeface="Calibri" pitchFamily="34" charset="0"/>
              </a:rPr>
              <a:t>enkelt utstyr </a:t>
            </a:r>
            <a:r>
              <a:rPr lang="nb-NO" sz="1400" dirty="0" smtClean="0">
                <a:latin typeface="Calibri" pitchFamily="34" charset="0"/>
              </a:rPr>
              <a:t>som </a:t>
            </a:r>
            <a:r>
              <a:rPr lang="nb-NO" sz="1400" dirty="0" err="1" smtClean="0">
                <a:latin typeface="Calibri" pitchFamily="34" charset="0"/>
              </a:rPr>
              <a:t>vha</a:t>
            </a:r>
            <a:r>
              <a:rPr lang="nb-NO" sz="1400" dirty="0" smtClean="0">
                <a:latin typeface="Calibri" pitchFamily="34" charset="0"/>
              </a:rPr>
              <a:t> av trykk og vakuum tilfører væsken like før fôring. </a:t>
            </a:r>
            <a:r>
              <a:rPr lang="nb-NO" sz="1400" dirty="0" err="1" smtClean="0">
                <a:latin typeface="Calibri" pitchFamily="34" charset="0"/>
              </a:rPr>
              <a:t>Skalèrbart</a:t>
            </a:r>
            <a:r>
              <a:rPr lang="nb-NO" sz="1400" dirty="0" smtClean="0">
                <a:latin typeface="Calibri" pitchFamily="34" charset="0"/>
              </a:rPr>
              <a:t>.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b-NO" sz="1400" b="1" dirty="0" smtClean="0">
                <a:latin typeface="Calibri" pitchFamily="34" charset="0"/>
              </a:rPr>
              <a:t>FORDELER: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Calibri" pitchFamily="34" charset="0"/>
              </a:rPr>
              <a:t>Bedre </a:t>
            </a:r>
            <a:r>
              <a:rPr lang="nb-NO" sz="1400" dirty="0" err="1" smtClean="0">
                <a:latin typeface="Calibri" pitchFamily="34" charset="0"/>
              </a:rPr>
              <a:t>fordøyelighet</a:t>
            </a:r>
            <a:r>
              <a:rPr lang="nb-NO" sz="1400" dirty="0" smtClean="0">
                <a:latin typeface="Calibri" pitchFamily="34" charset="0"/>
              </a:rPr>
              <a:t>, redusert </a:t>
            </a:r>
            <a:r>
              <a:rPr lang="nb-NO" sz="1400" dirty="0" err="1" smtClean="0">
                <a:latin typeface="Calibri" pitchFamily="34" charset="0"/>
              </a:rPr>
              <a:t>fôrfaktor</a:t>
            </a:r>
            <a:r>
              <a:rPr lang="nb-NO" sz="1400" dirty="0" smtClean="0">
                <a:latin typeface="Calibri" pitchFamily="34" charset="0"/>
              </a:rPr>
              <a:t>, bedret vekst, redusert dødelighet, redusert tid, enklere adgang for tilsetting av spesialfôr-komponenter på merdkanten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Calibri" pitchFamily="34" charset="0"/>
              </a:rPr>
              <a:t>Gevinster både for oppdretter og fôrleverandør</a:t>
            </a:r>
            <a:endParaRPr lang="nb-NO" sz="1400" dirty="0">
              <a:latin typeface="Calibri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nb-NO" sz="1400" b="1" dirty="0" smtClean="0">
                <a:latin typeface="Calibri" pitchFamily="34" charset="0"/>
              </a:rPr>
              <a:t>STATUS UTVIKLING: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Calibri" pitchFamily="34" charset="0"/>
              </a:rPr>
              <a:t>En serie av små-, mellom- og storskala forsøk er gjennomført på torsk, ørret og laks – </a:t>
            </a:r>
            <a:r>
              <a:rPr lang="nb-NO" sz="1400" u="sng" dirty="0" smtClean="0">
                <a:latin typeface="Calibri" pitchFamily="34" charset="0"/>
              </a:rPr>
              <a:t>GODE RESULTATER</a:t>
            </a:r>
            <a:r>
              <a:rPr lang="nb-NO" sz="1400" dirty="0" smtClean="0">
                <a:latin typeface="Calibri" pitchFamily="34" charset="0"/>
              </a:rPr>
              <a:t>.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Calibri" pitchFamily="34" charset="0"/>
              </a:rPr>
              <a:t>Fôr produsert hos fire forskjellige fôrprodusenter i Norge og på Island, til sammen 600 tonn hittil.</a:t>
            </a:r>
            <a:endParaRPr lang="nb-NO" sz="1400" dirty="0">
              <a:latin typeface="Calibri" pitchFamily="34" charset="0"/>
            </a:endParaRP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Calibri" pitchFamily="34" charset="0"/>
              </a:rPr>
              <a:t>Pågående fullskala forsøk i samarbeid med fôrleverandør under samarbeidsavtale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b-NO" sz="1400" b="1" dirty="0" smtClean="0">
                <a:latin typeface="Calibri" pitchFamily="34" charset="0"/>
              </a:rPr>
              <a:t>ELLERS: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b-NO" sz="1400" dirty="0" smtClean="0">
                <a:latin typeface="Calibri" pitchFamily="34" charset="0"/>
              </a:rPr>
              <a:t>Stiftet  </a:t>
            </a:r>
            <a:r>
              <a:rPr lang="nb-NO" sz="1400" dirty="0">
                <a:latin typeface="Calibri" pitchFamily="34" charset="0"/>
              </a:rPr>
              <a:t>i 2000, Vaksdal </a:t>
            </a:r>
            <a:r>
              <a:rPr lang="nb-NO" sz="1400" dirty="0" smtClean="0">
                <a:latin typeface="Calibri" pitchFamily="34" charset="0"/>
              </a:rPr>
              <a:t>kommune. Utvikling  </a:t>
            </a:r>
            <a:r>
              <a:rPr lang="nb-NO" sz="1400" dirty="0">
                <a:latin typeface="Calibri" pitchFamily="34" charset="0"/>
              </a:rPr>
              <a:t>drevet på “dugnad” og </a:t>
            </a:r>
            <a:r>
              <a:rPr lang="nb-NO" sz="1400" dirty="0" smtClean="0">
                <a:latin typeface="Calibri" pitchFamily="34" charset="0"/>
              </a:rPr>
              <a:t>ved hjelp av </a:t>
            </a:r>
            <a:r>
              <a:rPr lang="nb-NO" sz="1400" dirty="0">
                <a:latin typeface="Calibri" pitchFamily="34" charset="0"/>
              </a:rPr>
              <a:t>beskjedne  tilskuddsmidler  av  gründere frem  til </a:t>
            </a:r>
            <a:r>
              <a:rPr lang="nb-NO" sz="1400" dirty="0" smtClean="0">
                <a:latin typeface="Calibri" pitchFamily="34" charset="0"/>
              </a:rPr>
              <a:t>2008. </a:t>
            </a:r>
            <a:r>
              <a:rPr lang="nb-NO" sz="1400" dirty="0" err="1" smtClean="0">
                <a:latin typeface="Calibri" pitchFamily="34" charset="0"/>
              </a:rPr>
              <a:t>Sarsia</a:t>
            </a:r>
            <a:r>
              <a:rPr lang="nb-NO" sz="1400" dirty="0" smtClean="0">
                <a:latin typeface="Calibri" pitchFamily="34" charset="0"/>
              </a:rPr>
              <a:t> </a:t>
            </a:r>
            <a:r>
              <a:rPr lang="nb-NO" sz="1400" dirty="0">
                <a:latin typeface="Calibri" pitchFamily="34" charset="0"/>
              </a:rPr>
              <a:t>Seed har investert </a:t>
            </a:r>
            <a:r>
              <a:rPr lang="nb-NO" sz="1400" dirty="0" smtClean="0">
                <a:latin typeface="Calibri" pitchFamily="34" charset="0"/>
              </a:rPr>
              <a:t> 7 </a:t>
            </a:r>
            <a:r>
              <a:rPr lang="nb-NO" sz="1400" dirty="0" err="1">
                <a:latin typeface="Calibri" pitchFamily="34" charset="0"/>
              </a:rPr>
              <a:t>mnok</a:t>
            </a:r>
            <a:r>
              <a:rPr lang="nb-NO" sz="1400" dirty="0">
                <a:latin typeface="Calibri" pitchFamily="34" charset="0"/>
              </a:rPr>
              <a:t> i perioden </a:t>
            </a:r>
            <a:r>
              <a:rPr lang="nb-NO" sz="1400" dirty="0" smtClean="0">
                <a:latin typeface="Calibri" pitchFamily="34" charset="0"/>
              </a:rPr>
              <a:t>2008-2013.</a:t>
            </a:r>
            <a:endParaRPr lang="nb-NO" sz="1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nb-NO" sz="1400" b="1" dirty="0">
                <a:latin typeface="Calibri" pitchFamily="34" charset="0"/>
              </a:rPr>
              <a:t>Grundere: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b-NO" sz="1400" dirty="0">
                <a:latin typeface="Calibri" pitchFamily="34" charset="0"/>
              </a:rPr>
              <a:t>Morten </a:t>
            </a:r>
            <a:r>
              <a:rPr lang="nb-NO" sz="1400" dirty="0" smtClean="0">
                <a:latin typeface="Calibri" pitchFamily="34" charset="0"/>
              </a:rPr>
              <a:t>Aga(styremedlem) og Claus Søberg(daglig leder)</a:t>
            </a:r>
            <a:endParaRPr lang="nb-NO" sz="1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nb-NO" sz="1400" b="1" dirty="0">
                <a:latin typeface="Calibri" pitchFamily="34" charset="0"/>
              </a:rPr>
              <a:t>Aksjonærer: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b-NO" sz="1400" dirty="0">
                <a:latin typeface="Calibri" pitchFamily="34" charset="0"/>
              </a:rPr>
              <a:t>Morten </a:t>
            </a:r>
            <a:r>
              <a:rPr lang="nb-NO" sz="1400" dirty="0" smtClean="0">
                <a:latin typeface="Calibri" pitchFamily="34" charset="0"/>
              </a:rPr>
              <a:t>Aga(35%), </a:t>
            </a:r>
            <a:r>
              <a:rPr lang="nb-NO" sz="1400" dirty="0">
                <a:latin typeface="Calibri" pitchFamily="34" charset="0"/>
              </a:rPr>
              <a:t> </a:t>
            </a:r>
            <a:r>
              <a:rPr lang="nb-NO" sz="1400" dirty="0" smtClean="0">
                <a:latin typeface="Calibri" pitchFamily="34" charset="0"/>
              </a:rPr>
              <a:t>Vestlandske Industrimontasje AS(Claus Søberg)(32%) Olav Bruvik(3%)</a:t>
            </a:r>
            <a:r>
              <a:rPr lang="nb-NO" sz="1400" dirty="0">
                <a:latin typeface="Calibri" pitchFamily="34" charset="0"/>
              </a:rPr>
              <a:t> </a:t>
            </a:r>
            <a:r>
              <a:rPr lang="nb-NO" sz="1400" dirty="0" err="1" smtClean="0">
                <a:latin typeface="Calibri" pitchFamily="34" charset="0"/>
              </a:rPr>
              <a:t>Sarsia</a:t>
            </a:r>
            <a:r>
              <a:rPr lang="nb-NO" sz="1400" dirty="0" smtClean="0">
                <a:latin typeface="Calibri" pitchFamily="34" charset="0"/>
              </a:rPr>
              <a:t> </a:t>
            </a:r>
            <a:r>
              <a:rPr lang="nb-NO" sz="1400" dirty="0">
                <a:latin typeface="Calibri" pitchFamily="34" charset="0"/>
              </a:rPr>
              <a:t>Seed </a:t>
            </a:r>
            <a:r>
              <a:rPr lang="nb-NO" sz="1400" dirty="0" smtClean="0">
                <a:latin typeface="Calibri" pitchFamily="34" charset="0"/>
              </a:rPr>
              <a:t>AS(30%)</a:t>
            </a:r>
            <a:endParaRPr lang="nb-NO" sz="1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nb-NO" sz="1400" b="1" dirty="0" smtClean="0">
                <a:latin typeface="Calibri" pitchFamily="34" charset="0"/>
              </a:rPr>
              <a:t>Styret:</a:t>
            </a:r>
            <a:endParaRPr lang="nb-NO" sz="1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nb-NO" sz="1400" dirty="0">
                <a:latin typeface="Calibri" pitchFamily="34" charset="0"/>
              </a:rPr>
              <a:t>Hans Runshaug (arbeidende </a:t>
            </a:r>
            <a:r>
              <a:rPr lang="nb-NO" sz="1400" dirty="0" smtClean="0">
                <a:latin typeface="Calibri" pitchFamily="34" charset="0"/>
              </a:rPr>
              <a:t>styreleder), Morten </a:t>
            </a:r>
            <a:r>
              <a:rPr lang="nb-NO" sz="1400" dirty="0">
                <a:latin typeface="Calibri" pitchFamily="34" charset="0"/>
              </a:rPr>
              <a:t>Aga, Claus Søberg, Olav </a:t>
            </a:r>
            <a:r>
              <a:rPr lang="nb-NO" sz="1400" dirty="0" smtClean="0">
                <a:latin typeface="Calibri" pitchFamily="34" charset="0"/>
              </a:rPr>
              <a:t>Bruvik, Erlend Skagseth </a:t>
            </a:r>
            <a:endParaRPr lang="nb-NO" sz="1400" dirty="0">
              <a:latin typeface="Calibri" pitchFamily="34" charset="0"/>
            </a:endParaRPr>
          </a:p>
        </p:txBody>
      </p:sp>
      <p:sp>
        <p:nvSpPr>
          <p:cNvPr id="16390" name="TekstSylinder 8"/>
          <p:cNvSpPr txBox="1">
            <a:spLocks noChangeArrowheads="1"/>
          </p:cNvSpPr>
          <p:nvPr/>
        </p:nvSpPr>
        <p:spPr bwMode="auto">
          <a:xfrm>
            <a:off x="357188" y="398463"/>
            <a:ext cx="206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sz="2400" b="1" dirty="0" smtClean="0">
                <a:latin typeface="Calibri" pitchFamily="34" charset="0"/>
              </a:rPr>
              <a:t>Konseptet</a:t>
            </a:r>
          </a:p>
        </p:txBody>
      </p:sp>
    </p:spTree>
    <p:extLst>
      <p:ext uri="{BB962C8B-B14F-4D97-AF65-F5344CB8AC3E}">
        <p14:creationId xmlns:p14="http://schemas.microsoft.com/office/powerpoint/2010/main" val="27860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B7823-CAEC-4BD2-8608-0A9A7B7A96A5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  <p:sp>
        <p:nvSpPr>
          <p:cNvPr id="3" name="Text Placeholder 4"/>
          <p:cNvSpPr txBox="1">
            <a:spLocks/>
          </p:cNvSpPr>
          <p:nvPr/>
        </p:nvSpPr>
        <p:spPr bwMode="auto">
          <a:xfrm>
            <a:off x="357188" y="908720"/>
            <a:ext cx="8143875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nb-NO" sz="1200" b="1" dirty="0" smtClean="0">
                <a:latin typeface="Calibri" pitchFamily="34" charset="0"/>
              </a:rPr>
              <a:t>FÔRET:</a:t>
            </a:r>
            <a:endParaRPr lang="nb-NO" sz="1200" b="1" dirty="0" smtClean="0">
              <a:latin typeface="Calibri" pitchFamily="34" charset="0"/>
            </a:endParaRP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 smtClean="0">
                <a:latin typeface="Calibri" pitchFamily="34" charset="0"/>
              </a:rPr>
              <a:t>Et </a:t>
            </a:r>
            <a:r>
              <a:rPr lang="nb-NO" sz="1200" dirty="0" smtClean="0">
                <a:latin typeface="Calibri" pitchFamily="34" charset="0"/>
              </a:rPr>
              <a:t>lett </a:t>
            </a:r>
            <a:r>
              <a:rPr lang="nb-NO" sz="1200" u="sng" dirty="0" smtClean="0">
                <a:latin typeface="Calibri" pitchFamily="34" charset="0"/>
              </a:rPr>
              <a:t>modifisert </a:t>
            </a:r>
            <a:r>
              <a:rPr lang="nb-NO" sz="1200" u="sng" dirty="0" smtClean="0">
                <a:latin typeface="Calibri" pitchFamily="34" charset="0"/>
              </a:rPr>
              <a:t>fôr </a:t>
            </a:r>
            <a:r>
              <a:rPr lang="nb-NO" sz="1200" dirty="0" smtClean="0">
                <a:latin typeface="Calibri" pitchFamily="34" charset="0"/>
              </a:rPr>
              <a:t>som er i stand til å ta opp </a:t>
            </a:r>
            <a:r>
              <a:rPr lang="nb-NO" sz="1200" dirty="0" smtClean="0">
                <a:latin typeface="Calibri" pitchFamily="34" charset="0"/>
              </a:rPr>
              <a:t>fra 10-150% væske</a:t>
            </a:r>
            <a:r>
              <a:rPr lang="nb-NO" sz="1200" dirty="0" smtClean="0">
                <a:latin typeface="Calibri" pitchFamily="34" charset="0"/>
              </a:rPr>
              <a:t>. Pellet får konsistens som en «</a:t>
            </a:r>
            <a:r>
              <a:rPr lang="nb-NO" sz="1200" dirty="0" err="1" smtClean="0">
                <a:latin typeface="Calibri" pitchFamily="34" charset="0"/>
              </a:rPr>
              <a:t>marsh</a:t>
            </a:r>
            <a:r>
              <a:rPr lang="nb-NO" sz="1200" dirty="0" smtClean="0">
                <a:latin typeface="Calibri" pitchFamily="34" charset="0"/>
              </a:rPr>
              <a:t> </a:t>
            </a:r>
            <a:r>
              <a:rPr lang="nb-NO" sz="1200" dirty="0" err="1" smtClean="0">
                <a:latin typeface="Calibri" pitchFamily="34" charset="0"/>
              </a:rPr>
              <a:t>mellow</a:t>
            </a:r>
            <a:r>
              <a:rPr lang="nb-NO" sz="1200" dirty="0" smtClean="0">
                <a:latin typeface="Calibri" pitchFamily="34" charset="0"/>
              </a:rPr>
              <a:t>» med </a:t>
            </a:r>
            <a:r>
              <a:rPr lang="nb-NO" sz="1200" dirty="0" smtClean="0">
                <a:latin typeface="Calibri" pitchFamily="34" charset="0"/>
              </a:rPr>
              <a:t>20 </a:t>
            </a:r>
            <a:r>
              <a:rPr lang="nb-NO" sz="1200" dirty="0" smtClean="0">
                <a:latin typeface="Calibri" pitchFamily="34" charset="0"/>
              </a:rPr>
              <a:t>% </a:t>
            </a:r>
            <a:r>
              <a:rPr lang="nb-NO" sz="1200" dirty="0" smtClean="0">
                <a:latin typeface="Calibri" pitchFamily="34" charset="0"/>
              </a:rPr>
              <a:t>vanninnhold.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 smtClean="0">
                <a:latin typeface="Calibri" pitchFamily="34" charset="0"/>
              </a:rPr>
              <a:t>Pellet er fortsatt robust og beholder integritet etter væsketilsetning (mer enn) tilstrekkelig lenge</a:t>
            </a:r>
            <a:endParaRPr lang="nb-NO" sz="1200" dirty="0" smtClean="0">
              <a:latin typeface="Calibri" pitchFamily="34" charset="0"/>
            </a:endParaRP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 smtClean="0">
                <a:latin typeface="Calibri" pitchFamily="34" charset="0"/>
              </a:rPr>
              <a:t>Fôr er produsert hos fem forskjellige fôrprodusenter til mange forskjellige faser(yngel, settefisk, vekst)og arter(torsk, ørret, laks)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1200" dirty="0" smtClean="0">
              <a:latin typeface="Calibri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nb-NO" sz="1200" b="1" dirty="0" smtClean="0">
                <a:latin typeface="Calibri" pitchFamily="34" charset="0"/>
              </a:rPr>
              <a:t>FORDELER: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 smtClean="0">
                <a:latin typeface="Calibri" pitchFamily="34" charset="0"/>
              </a:rPr>
              <a:t>Bedre </a:t>
            </a:r>
            <a:r>
              <a:rPr lang="nb-NO" sz="1200" dirty="0" err="1" smtClean="0">
                <a:latin typeface="Calibri" pitchFamily="34" charset="0"/>
              </a:rPr>
              <a:t>fordøyelighet</a:t>
            </a:r>
            <a:r>
              <a:rPr lang="nb-NO" sz="1200" dirty="0" smtClean="0">
                <a:latin typeface="Calibri" pitchFamily="34" charset="0"/>
              </a:rPr>
              <a:t>, redusert </a:t>
            </a:r>
            <a:r>
              <a:rPr lang="nb-NO" sz="1200" dirty="0" err="1" smtClean="0">
                <a:latin typeface="Calibri" pitchFamily="34" charset="0"/>
              </a:rPr>
              <a:t>fôrfaktor</a:t>
            </a:r>
            <a:r>
              <a:rPr lang="nb-NO" sz="1200" dirty="0" smtClean="0">
                <a:latin typeface="Calibri" pitchFamily="34" charset="0"/>
              </a:rPr>
              <a:t>, bedret vekst, redusert dødelighet, redusert tid, enklere adgang for tilsetting av spesialfôr-komponenter på </a:t>
            </a:r>
            <a:r>
              <a:rPr lang="nb-NO" sz="1200" dirty="0" smtClean="0">
                <a:latin typeface="Calibri" pitchFamily="34" charset="0"/>
              </a:rPr>
              <a:t>merdkanten.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1200" dirty="0">
              <a:latin typeface="Calibri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nb-NO" sz="1200" b="1" dirty="0" smtClean="0">
                <a:latin typeface="Calibri" pitchFamily="34" charset="0"/>
              </a:rPr>
              <a:t>ULEMPER: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 smtClean="0">
                <a:latin typeface="Calibri" pitchFamily="34" charset="0"/>
              </a:rPr>
              <a:t>Noe økt volum(10-20%)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1200" b="1" dirty="0">
              <a:latin typeface="Calibri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nb-NO" sz="1200" b="1" dirty="0" smtClean="0">
                <a:latin typeface="Calibri" pitchFamily="34" charset="0"/>
              </a:rPr>
              <a:t>BILDER:</a:t>
            </a:r>
            <a:endParaRPr lang="nb-NO" sz="1200" b="1" dirty="0" smtClean="0">
              <a:latin typeface="Calibri" pitchFamily="34" charset="0"/>
            </a:endParaRPr>
          </a:p>
        </p:txBody>
      </p:sp>
      <p:sp>
        <p:nvSpPr>
          <p:cNvPr id="4" name="TekstSylinder 8"/>
          <p:cNvSpPr txBox="1">
            <a:spLocks noChangeArrowheads="1"/>
          </p:cNvSpPr>
          <p:nvPr/>
        </p:nvSpPr>
        <p:spPr bwMode="auto">
          <a:xfrm>
            <a:off x="357188" y="398463"/>
            <a:ext cx="3782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sz="2400" b="1" dirty="0" smtClean="0">
                <a:latin typeface="Calibri" pitchFamily="34" charset="0"/>
              </a:rPr>
              <a:t>Det modifiserte fôret</a:t>
            </a:r>
            <a:endParaRPr lang="nb-NO" sz="24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7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A322F1-490D-4A86-AC94-9BD928EECE03}" type="slidenum">
              <a:rPr lang="da-DK" smtClean="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da-DK" smtClean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5364" name="Plassholder for lysbildenumm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2EE85A5-0BE0-44EF-9DD6-83BA9A1E42D1}" type="slidenum">
              <a:rPr lang="da-DK" sz="1200">
                <a:solidFill>
                  <a:srgbClr val="898989"/>
                </a:solidFill>
                <a:latin typeface="Calibri" charset="0"/>
              </a:rPr>
              <a:pPr algn="r" eaLnBrk="1" hangingPunct="1"/>
              <a:t>5</a:t>
            </a:fld>
            <a:endParaRPr lang="da-DK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486400" y="2825750"/>
            <a:ext cx="3657600" cy="1395413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7696200" y="3124200"/>
            <a:ext cx="990600" cy="287338"/>
          </a:xfrm>
          <a:prstGeom prst="triangle">
            <a:avLst/>
          </a:prstGeom>
          <a:solidFill>
            <a:schemeClr val="bg2">
              <a:lumMod val="50000"/>
              <a:alpha val="89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96200" y="1219200"/>
            <a:ext cx="990600" cy="1879600"/>
          </a:xfrm>
          <a:prstGeom prst="rect">
            <a:avLst/>
          </a:prstGeom>
          <a:solidFill>
            <a:schemeClr val="bg2">
              <a:lumMod val="50000"/>
              <a:alpha val="89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4" name="Flowchart: Summing Junction 23563"/>
          <p:cNvSpPr/>
          <p:nvPr/>
        </p:nvSpPr>
        <p:spPr>
          <a:xfrm>
            <a:off x="8534400" y="3505200"/>
            <a:ext cx="107950" cy="125413"/>
          </a:xfrm>
          <a:prstGeom prst="flowChartSummingJunction">
            <a:avLst/>
          </a:prstGeom>
          <a:solidFill>
            <a:schemeClr val="bg2">
              <a:lumMod val="50000"/>
              <a:alpha val="89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89"/>
          <p:cNvSpPr txBox="1">
            <a:spLocks noChangeArrowheads="1"/>
          </p:cNvSpPr>
          <p:nvPr/>
        </p:nvSpPr>
        <p:spPr bwMode="auto">
          <a:xfrm>
            <a:off x="7010400" y="1981200"/>
            <a:ext cx="712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Vacuum</a:t>
            </a:r>
            <a:endParaRPr lang="en-US" sz="1000"/>
          </a:p>
        </p:txBody>
      </p:sp>
      <p:sp>
        <p:nvSpPr>
          <p:cNvPr id="15370" name="TextBox 231"/>
          <p:cNvSpPr txBox="1">
            <a:spLocks noChangeArrowheads="1"/>
          </p:cNvSpPr>
          <p:nvPr/>
        </p:nvSpPr>
        <p:spPr bwMode="auto">
          <a:xfrm>
            <a:off x="2438400" y="4800600"/>
            <a:ext cx="6683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Luft inn</a:t>
            </a:r>
            <a:endParaRPr lang="en-US" sz="1000"/>
          </a:p>
        </p:txBody>
      </p:sp>
      <p:sp>
        <p:nvSpPr>
          <p:cNvPr id="15371" name="TextBox 23579"/>
          <p:cNvSpPr txBox="1">
            <a:spLocks noChangeArrowheads="1"/>
          </p:cNvSpPr>
          <p:nvPr/>
        </p:nvSpPr>
        <p:spPr bwMode="auto">
          <a:xfrm>
            <a:off x="5715000" y="28956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Dosering ventiler</a:t>
            </a:r>
            <a:endParaRPr lang="en-US" sz="1000"/>
          </a:p>
        </p:txBody>
      </p:sp>
      <p:grpSp>
        <p:nvGrpSpPr>
          <p:cNvPr id="15372" name="Gruppe 106"/>
          <p:cNvGrpSpPr>
            <a:grpSpLocks/>
          </p:cNvGrpSpPr>
          <p:nvPr/>
        </p:nvGrpSpPr>
        <p:grpSpPr bwMode="auto">
          <a:xfrm>
            <a:off x="76200" y="2895600"/>
            <a:ext cx="3429000" cy="550863"/>
            <a:chOff x="-2350168" y="1676400"/>
            <a:chExt cx="8662736" cy="1653063"/>
          </a:xfrm>
        </p:grpSpPr>
        <p:sp>
          <p:nvSpPr>
            <p:cNvPr id="94" name="Flowchart: Direct Access Storage 23567"/>
            <p:cNvSpPr>
              <a:spLocks noChangeArrowheads="1"/>
            </p:cNvSpPr>
            <p:nvPr/>
          </p:nvSpPr>
          <p:spPr bwMode="auto">
            <a:xfrm rot="-5400000">
              <a:off x="809873" y="2743672"/>
              <a:ext cx="890844" cy="280737"/>
            </a:xfrm>
            <a:prstGeom prst="flowChartMagneticDrum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3" name="Flowchart: Direct Access Storage 23567"/>
            <p:cNvSpPr>
              <a:spLocks noChangeArrowheads="1"/>
            </p:cNvSpPr>
            <p:nvPr/>
          </p:nvSpPr>
          <p:spPr bwMode="auto">
            <a:xfrm rot="-5596658">
              <a:off x="1500737" y="2482645"/>
              <a:ext cx="547843" cy="164433"/>
            </a:xfrm>
            <a:prstGeom prst="flowChartMagneticDrum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2" name="Flowchart: Direct Access Storage 23567"/>
            <p:cNvSpPr>
              <a:spLocks noChangeArrowheads="1"/>
            </p:cNvSpPr>
            <p:nvPr/>
          </p:nvSpPr>
          <p:spPr bwMode="auto">
            <a:xfrm rot="-1915413">
              <a:off x="1006643" y="2286175"/>
              <a:ext cx="850231" cy="328708"/>
            </a:xfrm>
            <a:prstGeom prst="flowChartMagneticDrum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15418" name="TextBox 228"/>
            <p:cNvSpPr txBox="1">
              <a:spLocks noChangeArrowheads="1"/>
            </p:cNvSpPr>
            <p:nvPr/>
          </p:nvSpPr>
          <p:spPr bwMode="auto">
            <a:xfrm>
              <a:off x="3589422" y="2133603"/>
              <a:ext cx="2723146" cy="73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b-NO" sz="1000"/>
                <a:t>Vann tilbake</a:t>
              </a:r>
              <a:endParaRPr lang="en-US" sz="1000"/>
            </a:p>
          </p:txBody>
        </p:sp>
        <p:sp>
          <p:nvSpPr>
            <p:cNvPr id="15419" name="TextBox 229"/>
            <p:cNvSpPr txBox="1">
              <a:spLocks noChangeArrowheads="1"/>
            </p:cNvSpPr>
            <p:nvPr/>
          </p:nvSpPr>
          <p:spPr bwMode="auto">
            <a:xfrm>
              <a:off x="-2350168" y="2590800"/>
              <a:ext cx="1925052" cy="73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b-NO" sz="1000"/>
                <a:t>Fôr til fisk.</a:t>
              </a:r>
              <a:endParaRPr lang="en-US" sz="1000"/>
            </a:p>
          </p:txBody>
        </p:sp>
        <p:sp>
          <p:nvSpPr>
            <p:cNvPr id="103" name="Flowchart: Direct Access Storage 23567"/>
            <p:cNvSpPr>
              <a:spLocks noChangeArrowheads="1"/>
            </p:cNvSpPr>
            <p:nvPr/>
          </p:nvSpPr>
          <p:spPr bwMode="auto">
            <a:xfrm rot="-1915413">
              <a:off x="1475874" y="2019398"/>
              <a:ext cx="790075" cy="328708"/>
            </a:xfrm>
            <a:prstGeom prst="flowChartMagneticDrum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0" name="Flowchart: Direct Access Storage 23567"/>
            <p:cNvSpPr>
              <a:spLocks noChangeArrowheads="1"/>
            </p:cNvSpPr>
            <p:nvPr/>
          </p:nvSpPr>
          <p:spPr bwMode="auto">
            <a:xfrm rot="-1915413">
              <a:off x="1459832" y="1905066"/>
              <a:ext cx="737937" cy="543081"/>
            </a:xfrm>
            <a:prstGeom prst="flowChartMagneticDrum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1" name="Flowchart: Direct Access Storage 23567"/>
            <p:cNvSpPr>
              <a:spLocks noChangeArrowheads="1"/>
            </p:cNvSpPr>
            <p:nvPr/>
          </p:nvSpPr>
          <p:spPr bwMode="auto">
            <a:xfrm rot="-1915413">
              <a:off x="1941095" y="1752622"/>
              <a:ext cx="661738" cy="328708"/>
            </a:xfrm>
            <a:prstGeom prst="flowChartMagneticDrum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5" name="Flowchart: Direct Access Storage 23567"/>
            <p:cNvSpPr>
              <a:spLocks noChangeArrowheads="1"/>
            </p:cNvSpPr>
            <p:nvPr/>
          </p:nvSpPr>
          <p:spPr bwMode="auto">
            <a:xfrm>
              <a:off x="2286000" y="1676400"/>
              <a:ext cx="533401" cy="328708"/>
            </a:xfrm>
            <a:prstGeom prst="flowChartMagneticDrum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373" name="TextBox 228"/>
          <p:cNvSpPr txBox="1">
            <a:spLocks noChangeArrowheads="1"/>
          </p:cNvSpPr>
          <p:nvPr/>
        </p:nvSpPr>
        <p:spPr bwMode="auto">
          <a:xfrm>
            <a:off x="1524000" y="36576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Sjøvann inn</a:t>
            </a:r>
            <a:endParaRPr lang="en-US" sz="1000"/>
          </a:p>
        </p:txBody>
      </p:sp>
      <p:sp>
        <p:nvSpPr>
          <p:cNvPr id="112" name="Friform 111"/>
          <p:cNvSpPr>
            <a:spLocks noChangeArrowheads="1"/>
          </p:cNvSpPr>
          <p:nvPr/>
        </p:nvSpPr>
        <p:spPr bwMode="auto">
          <a:xfrm>
            <a:off x="2076450" y="2847975"/>
            <a:ext cx="4454525" cy="4010025"/>
          </a:xfrm>
          <a:custGeom>
            <a:avLst/>
            <a:gdLst>
              <a:gd name="T0" fmla="*/ 4394200 w 4775200"/>
              <a:gd name="T1" fmla="*/ 0 h 3928533"/>
              <a:gd name="T2" fmla="*/ 4370827 w 4775200"/>
              <a:gd name="T3" fmla="*/ 550808 h 3928533"/>
              <a:gd name="T4" fmla="*/ 4277333 w 4775200"/>
              <a:gd name="T5" fmla="*/ 806997 h 3928533"/>
              <a:gd name="T6" fmla="*/ 3821552 w 4775200"/>
              <a:gd name="T7" fmla="*/ 1485900 h 3928533"/>
              <a:gd name="T8" fmla="*/ 2723002 w 4775200"/>
              <a:gd name="T9" fmla="*/ 2510659 h 3928533"/>
              <a:gd name="T10" fmla="*/ 1016743 w 4775200"/>
              <a:gd name="T11" fmla="*/ 3753179 h 3928533"/>
              <a:gd name="T12" fmla="*/ 444095 w 4775200"/>
              <a:gd name="T13" fmla="*/ 3765988 h 3928533"/>
              <a:gd name="T14" fmla="*/ 327228 w 4775200"/>
              <a:gd name="T15" fmla="*/ 3074276 h 3928533"/>
              <a:gd name="T16" fmla="*/ 245421 w 4775200"/>
              <a:gd name="T17" fmla="*/ 1626804 h 3928533"/>
              <a:gd name="T18" fmla="*/ 81807 w 4775200"/>
              <a:gd name="T19" fmla="*/ 678903 h 3928533"/>
              <a:gd name="T20" fmla="*/ 0 w 4775200"/>
              <a:gd name="T21" fmla="*/ 76857 h 39285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75200"/>
              <a:gd name="T34" fmla="*/ 0 h 3928533"/>
              <a:gd name="T35" fmla="*/ 4775200 w 4775200"/>
              <a:gd name="T36" fmla="*/ 3928533 h 39285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75200" h="3928533">
                <a:moveTo>
                  <a:pt x="4775200" y="0"/>
                </a:moveTo>
                <a:cubicBezTo>
                  <a:pt x="4773083" y="206375"/>
                  <a:pt x="4770967" y="412750"/>
                  <a:pt x="4749800" y="546100"/>
                </a:cubicBezTo>
                <a:cubicBezTo>
                  <a:pt x="4728633" y="679450"/>
                  <a:pt x="4747683" y="645583"/>
                  <a:pt x="4648200" y="800100"/>
                </a:cubicBezTo>
                <a:cubicBezTo>
                  <a:pt x="4548717" y="954617"/>
                  <a:pt x="4434417" y="1191683"/>
                  <a:pt x="4152900" y="1473200"/>
                </a:cubicBezTo>
                <a:cubicBezTo>
                  <a:pt x="3871383" y="1754717"/>
                  <a:pt x="3467100" y="2114550"/>
                  <a:pt x="2959100" y="2489200"/>
                </a:cubicBezTo>
                <a:cubicBezTo>
                  <a:pt x="2451100" y="2863850"/>
                  <a:pt x="1517650" y="3513667"/>
                  <a:pt x="1104900" y="3721100"/>
                </a:cubicBezTo>
                <a:cubicBezTo>
                  <a:pt x="692150" y="3928533"/>
                  <a:pt x="607483" y="3845983"/>
                  <a:pt x="482600" y="3733800"/>
                </a:cubicBezTo>
                <a:cubicBezTo>
                  <a:pt x="357717" y="3621617"/>
                  <a:pt x="391583" y="3401483"/>
                  <a:pt x="355600" y="3048000"/>
                </a:cubicBezTo>
                <a:cubicBezTo>
                  <a:pt x="319617" y="2694517"/>
                  <a:pt x="311150" y="2008717"/>
                  <a:pt x="266700" y="1612900"/>
                </a:cubicBezTo>
                <a:cubicBezTo>
                  <a:pt x="222250" y="1217083"/>
                  <a:pt x="133350" y="929217"/>
                  <a:pt x="88900" y="673100"/>
                </a:cubicBezTo>
                <a:cubicBezTo>
                  <a:pt x="44450" y="416983"/>
                  <a:pt x="0" y="76200"/>
                  <a:pt x="0" y="76200"/>
                </a:cubicBezTo>
              </a:path>
            </a:pathLst>
          </a:custGeom>
          <a:noFill/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nn-NO">
              <a:latin typeface="+mn-lt"/>
              <a:cs typeface="+mn-cs"/>
            </a:endParaRPr>
          </a:p>
        </p:txBody>
      </p:sp>
      <p:sp>
        <p:nvSpPr>
          <p:cNvPr id="117" name="Friform 116"/>
          <p:cNvSpPr>
            <a:spLocks noChangeArrowheads="1"/>
          </p:cNvSpPr>
          <p:nvPr/>
        </p:nvSpPr>
        <p:spPr bwMode="auto">
          <a:xfrm>
            <a:off x="1752600" y="2260600"/>
            <a:ext cx="4076700" cy="1092200"/>
          </a:xfrm>
          <a:custGeom>
            <a:avLst/>
            <a:gdLst>
              <a:gd name="T0" fmla="*/ 0 w 4102100"/>
              <a:gd name="T1" fmla="*/ 972884 h 1133475"/>
              <a:gd name="T2" fmla="*/ 132524 w 4102100"/>
              <a:gd name="T3" fmla="*/ 1009597 h 1133475"/>
              <a:gd name="T4" fmla="*/ 435437 w 4102100"/>
              <a:gd name="T5" fmla="*/ 1021834 h 1133475"/>
              <a:gd name="T6" fmla="*/ 1388350 w 4102100"/>
              <a:gd name="T7" fmla="*/ 1034072 h 1133475"/>
              <a:gd name="T8" fmla="*/ 3010195 w 4102100"/>
              <a:gd name="T9" fmla="*/ 972884 h 1133475"/>
              <a:gd name="T10" fmla="*/ 3540292 w 4102100"/>
              <a:gd name="T11" fmla="*/ 318176 h 1133475"/>
              <a:gd name="T12" fmla="*/ 3666506 w 4102100"/>
              <a:gd name="T13" fmla="*/ 128494 h 1133475"/>
              <a:gd name="T14" fmla="*/ 3811651 w 4102100"/>
              <a:gd name="T15" fmla="*/ 36713 h 1133475"/>
              <a:gd name="T16" fmla="*/ 4076700 w 4102100"/>
              <a:gd name="T17" fmla="*/ 0 h 1133475"/>
              <a:gd name="T18" fmla="*/ 4076700 w 4102100"/>
              <a:gd name="T19" fmla="*/ 0 h 1133475"/>
              <a:gd name="T20" fmla="*/ 4076700 w 4102100"/>
              <a:gd name="T21" fmla="*/ 0 h 11334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02100"/>
              <a:gd name="T34" fmla="*/ 0 h 1133475"/>
              <a:gd name="T35" fmla="*/ 4102100 w 4102100"/>
              <a:gd name="T36" fmla="*/ 1133475 h 11334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02100" h="1133475">
                <a:moveTo>
                  <a:pt x="0" y="1009650"/>
                </a:moveTo>
                <a:cubicBezTo>
                  <a:pt x="30162" y="1024466"/>
                  <a:pt x="60325" y="1039283"/>
                  <a:pt x="133350" y="1047750"/>
                </a:cubicBezTo>
                <a:cubicBezTo>
                  <a:pt x="206375" y="1056217"/>
                  <a:pt x="438150" y="1060450"/>
                  <a:pt x="438150" y="1060450"/>
                </a:cubicBezTo>
                <a:cubicBezTo>
                  <a:pt x="648758" y="1064683"/>
                  <a:pt x="965200" y="1081617"/>
                  <a:pt x="1397000" y="1073150"/>
                </a:cubicBezTo>
                <a:cubicBezTo>
                  <a:pt x="1828800" y="1064683"/>
                  <a:pt x="2668058" y="1133475"/>
                  <a:pt x="3028950" y="1009650"/>
                </a:cubicBezTo>
                <a:cubicBezTo>
                  <a:pt x="3389842" y="885825"/>
                  <a:pt x="3452283" y="476250"/>
                  <a:pt x="3562350" y="330200"/>
                </a:cubicBezTo>
                <a:cubicBezTo>
                  <a:pt x="3672417" y="184150"/>
                  <a:pt x="3643842" y="182033"/>
                  <a:pt x="3689350" y="133350"/>
                </a:cubicBezTo>
                <a:cubicBezTo>
                  <a:pt x="3734858" y="84667"/>
                  <a:pt x="3766609" y="60325"/>
                  <a:pt x="3835400" y="38100"/>
                </a:cubicBezTo>
                <a:cubicBezTo>
                  <a:pt x="3904191" y="15875"/>
                  <a:pt x="4102100" y="0"/>
                  <a:pt x="4102100" y="0"/>
                </a:cubicBezTo>
              </a:path>
            </a:pathLst>
          </a:cu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nn-NO">
              <a:latin typeface="+mn-lt"/>
              <a:cs typeface="+mn-cs"/>
            </a:endParaRPr>
          </a:p>
        </p:txBody>
      </p:sp>
      <p:sp>
        <p:nvSpPr>
          <p:cNvPr id="31" name="Isosceles Triangle 30"/>
          <p:cNvSpPr>
            <a:spLocks noChangeArrowheads="1"/>
          </p:cNvSpPr>
          <p:nvPr/>
        </p:nvSpPr>
        <p:spPr bwMode="auto">
          <a:xfrm rot="10800000">
            <a:off x="6419850" y="1471613"/>
            <a:ext cx="184150" cy="1682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3552" name="Rectangle 23551"/>
          <p:cNvSpPr>
            <a:spLocks noChangeArrowheads="1"/>
          </p:cNvSpPr>
          <p:nvPr/>
        </p:nvSpPr>
        <p:spPr bwMode="auto">
          <a:xfrm>
            <a:off x="6419850" y="1295400"/>
            <a:ext cx="184150" cy="176213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cxnSp>
        <p:nvCxnSpPr>
          <p:cNvPr id="23555" name="Straight Connector 23554"/>
          <p:cNvCxnSpPr>
            <a:stCxn id="31" idx="0"/>
          </p:cNvCxnSpPr>
          <p:nvPr/>
        </p:nvCxnSpPr>
        <p:spPr>
          <a:xfrm>
            <a:off x="6511925" y="1639888"/>
            <a:ext cx="0" cy="77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Flowchart: Direct Access Storage 23567"/>
          <p:cNvSpPr>
            <a:spLocks noChangeArrowheads="1"/>
          </p:cNvSpPr>
          <p:nvPr/>
        </p:nvSpPr>
        <p:spPr bwMode="auto">
          <a:xfrm>
            <a:off x="6383338" y="1703388"/>
            <a:ext cx="307975" cy="217487"/>
          </a:xfrm>
          <a:prstGeom prst="flowChartMagneticDrum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2" name="Isosceles Triangle 51"/>
          <p:cNvSpPr>
            <a:spLocks noChangeArrowheads="1"/>
          </p:cNvSpPr>
          <p:nvPr/>
        </p:nvSpPr>
        <p:spPr bwMode="auto">
          <a:xfrm rot="10800000">
            <a:off x="6445250" y="2166938"/>
            <a:ext cx="182563" cy="1698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45250" y="1992313"/>
            <a:ext cx="182563" cy="1746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cxnSp>
        <p:nvCxnSpPr>
          <p:cNvPr id="23572" name="Straight Connector 23571"/>
          <p:cNvCxnSpPr>
            <a:stCxn id="23568" idx="2"/>
            <a:endCxn id="53" idx="0"/>
          </p:cNvCxnSpPr>
          <p:nvPr/>
        </p:nvCxnSpPr>
        <p:spPr>
          <a:xfrm flipH="1">
            <a:off x="6535738" y="1920875"/>
            <a:ext cx="1587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TextBox 23579"/>
          <p:cNvSpPr txBox="1">
            <a:spLocks noChangeArrowheads="1"/>
          </p:cNvSpPr>
          <p:nvPr/>
        </p:nvSpPr>
        <p:spPr bwMode="auto">
          <a:xfrm>
            <a:off x="5715000" y="1600200"/>
            <a:ext cx="858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Vacuum coater</a:t>
            </a:r>
            <a:endParaRPr lang="en-US" sz="1000"/>
          </a:p>
        </p:txBody>
      </p:sp>
      <p:sp>
        <p:nvSpPr>
          <p:cNvPr id="15384" name="TextBox 65"/>
          <p:cNvSpPr txBox="1">
            <a:spLocks noChangeArrowheads="1"/>
          </p:cNvSpPr>
          <p:nvPr/>
        </p:nvSpPr>
        <p:spPr bwMode="auto">
          <a:xfrm>
            <a:off x="5867400" y="1981200"/>
            <a:ext cx="738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Ligge beholder</a:t>
            </a:r>
            <a:endParaRPr lang="en-US" sz="1000"/>
          </a:p>
        </p:txBody>
      </p:sp>
      <p:sp>
        <p:nvSpPr>
          <p:cNvPr id="15385" name="TextBox 66"/>
          <p:cNvSpPr txBox="1">
            <a:spLocks noChangeArrowheads="1"/>
          </p:cNvSpPr>
          <p:nvPr/>
        </p:nvSpPr>
        <p:spPr bwMode="auto">
          <a:xfrm>
            <a:off x="5791200" y="1295400"/>
            <a:ext cx="5921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Syklon</a:t>
            </a:r>
            <a:endParaRPr lang="en-US" sz="1000"/>
          </a:p>
        </p:txBody>
      </p:sp>
      <p:cxnSp>
        <p:nvCxnSpPr>
          <p:cNvPr id="23582" name="Straight Connector 23581"/>
          <p:cNvCxnSpPr/>
          <p:nvPr/>
        </p:nvCxnSpPr>
        <p:spPr>
          <a:xfrm>
            <a:off x="6535738" y="2417763"/>
            <a:ext cx="69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3" name="Flowchart: Collate 23582"/>
          <p:cNvSpPr>
            <a:spLocks noChangeArrowheads="1"/>
          </p:cNvSpPr>
          <p:nvPr/>
        </p:nvSpPr>
        <p:spPr bwMode="auto">
          <a:xfrm>
            <a:off x="6513513" y="2343150"/>
            <a:ext cx="41275" cy="34925"/>
          </a:xfrm>
          <a:prstGeom prst="flowChartCollat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2" name="Flowchart: Collate 71"/>
          <p:cNvSpPr>
            <a:spLocks noChangeArrowheads="1"/>
          </p:cNvSpPr>
          <p:nvPr/>
        </p:nvSpPr>
        <p:spPr bwMode="auto">
          <a:xfrm>
            <a:off x="6516688" y="2439988"/>
            <a:ext cx="41275" cy="36512"/>
          </a:xfrm>
          <a:prstGeom prst="flowChartCollat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3" name="Flowchart: Collate 72"/>
          <p:cNvSpPr>
            <a:spLocks noChangeArrowheads="1"/>
          </p:cNvSpPr>
          <p:nvPr/>
        </p:nvSpPr>
        <p:spPr bwMode="auto">
          <a:xfrm>
            <a:off x="6584950" y="2439988"/>
            <a:ext cx="42863" cy="36512"/>
          </a:xfrm>
          <a:prstGeom prst="flowChartCollat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33" name="Straight Connector 32"/>
          <p:cNvCxnSpPr>
            <a:stCxn id="23583" idx="2"/>
            <a:endCxn id="72" idx="0"/>
          </p:cNvCxnSpPr>
          <p:nvPr/>
        </p:nvCxnSpPr>
        <p:spPr>
          <a:xfrm>
            <a:off x="6534150" y="2378075"/>
            <a:ext cx="3175" cy="6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73" idx="0"/>
          </p:cNvCxnSpPr>
          <p:nvPr/>
        </p:nvCxnSpPr>
        <p:spPr>
          <a:xfrm>
            <a:off x="6605588" y="2417763"/>
            <a:ext cx="0" cy="2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3" idx="2"/>
            <a:endCxn id="73" idx="2"/>
          </p:cNvCxnSpPr>
          <p:nvPr/>
        </p:nvCxnSpPr>
        <p:spPr>
          <a:xfrm>
            <a:off x="6605588" y="2476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605588" y="2497138"/>
            <a:ext cx="201612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73" idx="2"/>
          </p:cNvCxnSpPr>
          <p:nvPr/>
        </p:nvCxnSpPr>
        <p:spPr>
          <a:xfrm flipV="1">
            <a:off x="6605588" y="2476500"/>
            <a:ext cx="0" cy="3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807200" y="1812925"/>
            <a:ext cx="0" cy="69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3568" idx="4"/>
          </p:cNvCxnSpPr>
          <p:nvPr/>
        </p:nvCxnSpPr>
        <p:spPr>
          <a:xfrm>
            <a:off x="6691313" y="1812925"/>
            <a:ext cx="115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Collate 97"/>
          <p:cNvSpPr>
            <a:spLocks noChangeArrowheads="1"/>
          </p:cNvSpPr>
          <p:nvPr/>
        </p:nvSpPr>
        <p:spPr bwMode="auto">
          <a:xfrm>
            <a:off x="6784975" y="1938338"/>
            <a:ext cx="42863" cy="34925"/>
          </a:xfrm>
          <a:prstGeom prst="flowChartCollat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23644" name="Straight Connector 23643"/>
          <p:cNvCxnSpPr/>
          <p:nvPr/>
        </p:nvCxnSpPr>
        <p:spPr>
          <a:xfrm>
            <a:off x="6781800" y="2133600"/>
            <a:ext cx="200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tt pil 56"/>
          <p:cNvCxnSpPr>
            <a:cxnSpLocks noChangeShapeType="1"/>
          </p:cNvCxnSpPr>
          <p:nvPr/>
        </p:nvCxnSpPr>
        <p:spPr bwMode="auto">
          <a:xfrm rot="5400000" flipH="1" flipV="1">
            <a:off x="6172200" y="2643188"/>
            <a:ext cx="381000" cy="2286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sm" len="sm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Isosceles Triangle 30"/>
          <p:cNvSpPr>
            <a:spLocks noChangeArrowheads="1"/>
          </p:cNvSpPr>
          <p:nvPr/>
        </p:nvSpPr>
        <p:spPr bwMode="auto">
          <a:xfrm rot="10800000">
            <a:off x="5767388" y="2397125"/>
            <a:ext cx="184150" cy="1698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15" name="Rectangle 23551"/>
          <p:cNvSpPr>
            <a:spLocks noChangeArrowheads="1"/>
          </p:cNvSpPr>
          <p:nvPr/>
        </p:nvSpPr>
        <p:spPr bwMode="auto">
          <a:xfrm>
            <a:off x="5767388" y="2222500"/>
            <a:ext cx="184150" cy="1746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20" name="Friform 119"/>
          <p:cNvSpPr>
            <a:spLocks noChangeArrowheads="1"/>
          </p:cNvSpPr>
          <p:nvPr/>
        </p:nvSpPr>
        <p:spPr bwMode="auto">
          <a:xfrm>
            <a:off x="5953125" y="2370138"/>
            <a:ext cx="584200" cy="166687"/>
          </a:xfrm>
          <a:custGeom>
            <a:avLst/>
            <a:gdLst>
              <a:gd name="T0" fmla="*/ 0 w 844550"/>
              <a:gd name="T1" fmla="*/ 9750 h 236008"/>
              <a:gd name="T2" fmla="*/ 105500 w 844550"/>
              <a:gd name="T3" fmla="*/ 9750 h 236008"/>
              <a:gd name="T4" fmla="*/ 281332 w 844550"/>
              <a:gd name="T5" fmla="*/ 68250 h 236008"/>
              <a:gd name="T6" fmla="*/ 435186 w 844550"/>
              <a:gd name="T7" fmla="*/ 140250 h 236008"/>
              <a:gd name="T8" fmla="*/ 584644 w 844550"/>
              <a:gd name="T9" fmla="*/ 167250 h 236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4550"/>
              <a:gd name="T16" fmla="*/ 0 h 236008"/>
              <a:gd name="T17" fmla="*/ 844550 w 844550"/>
              <a:gd name="T18" fmla="*/ 236008 h 236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4550" h="236008">
                <a:moveTo>
                  <a:pt x="0" y="13758"/>
                </a:moveTo>
                <a:cubicBezTo>
                  <a:pt x="42333" y="6879"/>
                  <a:pt x="84667" y="0"/>
                  <a:pt x="152400" y="13758"/>
                </a:cubicBezTo>
                <a:cubicBezTo>
                  <a:pt x="220133" y="27516"/>
                  <a:pt x="327025" y="65616"/>
                  <a:pt x="406400" y="96308"/>
                </a:cubicBezTo>
                <a:cubicBezTo>
                  <a:pt x="485775" y="127000"/>
                  <a:pt x="555625" y="174625"/>
                  <a:pt x="628650" y="197908"/>
                </a:cubicBezTo>
                <a:cubicBezTo>
                  <a:pt x="701675" y="221191"/>
                  <a:pt x="844550" y="236008"/>
                  <a:pt x="844550" y="236008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nn-NO">
              <a:latin typeface="+mn-lt"/>
              <a:cs typeface="+mn-cs"/>
            </a:endParaRPr>
          </a:p>
        </p:txBody>
      </p:sp>
      <p:cxnSp>
        <p:nvCxnSpPr>
          <p:cNvPr id="125" name="Rett pil 124"/>
          <p:cNvCxnSpPr>
            <a:cxnSpLocks noChangeShapeType="1"/>
            <a:stCxn id="15373" idx="0"/>
          </p:cNvCxnSpPr>
          <p:nvPr/>
        </p:nvCxnSpPr>
        <p:spPr bwMode="auto">
          <a:xfrm rot="5400000" flipH="1" flipV="1">
            <a:off x="1809750" y="3562350"/>
            <a:ext cx="152400" cy="38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4" name="TextBox 89"/>
          <p:cNvSpPr txBox="1">
            <a:spLocks noChangeArrowheads="1"/>
          </p:cNvSpPr>
          <p:nvPr/>
        </p:nvSpPr>
        <p:spPr bwMode="auto">
          <a:xfrm>
            <a:off x="7848600" y="1524000"/>
            <a:ext cx="712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Fôrsilo</a:t>
            </a:r>
            <a:endParaRPr lang="en-US" sz="1000"/>
          </a:p>
        </p:txBody>
      </p:sp>
      <p:sp>
        <p:nvSpPr>
          <p:cNvPr id="96" name="Friform 95"/>
          <p:cNvSpPr>
            <a:spLocks noChangeArrowheads="1"/>
          </p:cNvSpPr>
          <p:nvPr/>
        </p:nvSpPr>
        <p:spPr bwMode="auto">
          <a:xfrm>
            <a:off x="1600200" y="2624138"/>
            <a:ext cx="4495800" cy="881062"/>
          </a:xfrm>
          <a:custGeom>
            <a:avLst/>
            <a:gdLst>
              <a:gd name="T0" fmla="*/ 4419600 w 4406900"/>
              <a:gd name="T1" fmla="*/ 16692 h 893233"/>
              <a:gd name="T2" fmla="*/ 3961082 w 4406900"/>
              <a:gd name="T3" fmla="*/ 4173 h 893233"/>
              <a:gd name="T4" fmla="*/ 3820980 w 4406900"/>
              <a:gd name="T5" fmla="*/ 41731 h 893233"/>
              <a:gd name="T6" fmla="*/ 3680877 w 4406900"/>
              <a:gd name="T7" fmla="*/ 166925 h 893233"/>
              <a:gd name="T8" fmla="*/ 3528038 w 4406900"/>
              <a:gd name="T9" fmla="*/ 492431 h 893233"/>
              <a:gd name="T10" fmla="*/ 3400672 w 4406900"/>
              <a:gd name="T11" fmla="*/ 642664 h 893233"/>
              <a:gd name="T12" fmla="*/ 3222360 w 4406900"/>
              <a:gd name="T13" fmla="*/ 742819 h 893233"/>
              <a:gd name="T14" fmla="*/ 2967628 w 4406900"/>
              <a:gd name="T15" fmla="*/ 830455 h 893233"/>
              <a:gd name="T16" fmla="*/ 2585530 w 4406900"/>
              <a:gd name="T17" fmla="*/ 868014 h 893233"/>
              <a:gd name="T18" fmla="*/ 1757651 w 4406900"/>
              <a:gd name="T19" fmla="*/ 880533 h 893233"/>
              <a:gd name="T20" fmla="*/ 789669 w 4406900"/>
              <a:gd name="T21" fmla="*/ 868014 h 893233"/>
              <a:gd name="T22" fmla="*/ 0 w 4406900"/>
              <a:gd name="T23" fmla="*/ 868014 h 8932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06900"/>
              <a:gd name="T37" fmla="*/ 0 h 893233"/>
              <a:gd name="T38" fmla="*/ 4406900 w 4406900"/>
              <a:gd name="T39" fmla="*/ 893233 h 8932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06900" h="893233">
                <a:moveTo>
                  <a:pt x="4406900" y="16933"/>
                </a:moveTo>
                <a:cubicBezTo>
                  <a:pt x="4228041" y="8466"/>
                  <a:pt x="4049183" y="0"/>
                  <a:pt x="3949700" y="4233"/>
                </a:cubicBezTo>
                <a:cubicBezTo>
                  <a:pt x="3850217" y="8466"/>
                  <a:pt x="3856567" y="14816"/>
                  <a:pt x="3810000" y="42333"/>
                </a:cubicBezTo>
                <a:cubicBezTo>
                  <a:pt x="3763433" y="69850"/>
                  <a:pt x="3718983" y="93133"/>
                  <a:pt x="3670300" y="169333"/>
                </a:cubicBezTo>
                <a:cubicBezTo>
                  <a:pt x="3621617" y="245533"/>
                  <a:pt x="3564467" y="419100"/>
                  <a:pt x="3517900" y="499533"/>
                </a:cubicBezTo>
                <a:cubicBezTo>
                  <a:pt x="3471333" y="579966"/>
                  <a:pt x="3441700" y="609600"/>
                  <a:pt x="3390900" y="651933"/>
                </a:cubicBezTo>
                <a:cubicBezTo>
                  <a:pt x="3340100" y="694266"/>
                  <a:pt x="3285067" y="721783"/>
                  <a:pt x="3213100" y="753533"/>
                </a:cubicBezTo>
                <a:cubicBezTo>
                  <a:pt x="3141133" y="785283"/>
                  <a:pt x="3064933" y="821266"/>
                  <a:pt x="2959100" y="842433"/>
                </a:cubicBezTo>
                <a:cubicBezTo>
                  <a:pt x="2853267" y="863600"/>
                  <a:pt x="2779183" y="872066"/>
                  <a:pt x="2578100" y="880533"/>
                </a:cubicBezTo>
                <a:cubicBezTo>
                  <a:pt x="2377017" y="889000"/>
                  <a:pt x="2051050" y="893233"/>
                  <a:pt x="1752600" y="893233"/>
                </a:cubicBezTo>
                <a:cubicBezTo>
                  <a:pt x="1454150" y="893233"/>
                  <a:pt x="787400" y="880533"/>
                  <a:pt x="787400" y="880533"/>
                </a:cubicBezTo>
                <a:lnTo>
                  <a:pt x="0" y="880533"/>
                </a:lnTo>
              </a:path>
            </a:pathLst>
          </a:custGeom>
          <a:noFill/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nn-NO">
              <a:latin typeface="+mn-lt"/>
              <a:cs typeface="+mn-cs"/>
            </a:endParaRPr>
          </a:p>
        </p:txBody>
      </p:sp>
      <p:sp>
        <p:nvSpPr>
          <p:cNvPr id="15406" name="TextBox 229"/>
          <p:cNvSpPr txBox="1">
            <a:spLocks noChangeArrowheads="1"/>
          </p:cNvSpPr>
          <p:nvPr/>
        </p:nvSpPr>
        <p:spPr bwMode="auto">
          <a:xfrm>
            <a:off x="914400" y="2743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Utskiller Fôr-vann</a:t>
            </a:r>
            <a:endParaRPr lang="en-US" sz="1000"/>
          </a:p>
        </p:txBody>
      </p:sp>
      <p:cxnSp>
        <p:nvCxnSpPr>
          <p:cNvPr id="8" name="Straight Connector 7"/>
          <p:cNvCxnSpPr>
            <a:endCxn id="72" idx="2"/>
          </p:cNvCxnSpPr>
          <p:nvPr/>
        </p:nvCxnSpPr>
        <p:spPr>
          <a:xfrm flipV="1">
            <a:off x="6530975" y="2476500"/>
            <a:ext cx="6350" cy="3714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537325" y="1344613"/>
            <a:ext cx="2300288" cy="2238375"/>
          </a:xfrm>
          <a:custGeom>
            <a:avLst/>
            <a:gdLst>
              <a:gd name="connsiteX0" fmla="*/ 2299647 w 2299647"/>
              <a:gd name="connsiteY0" fmla="*/ 2238233 h 2238233"/>
              <a:gd name="connsiteX1" fmla="*/ 1630907 w 2299647"/>
              <a:gd name="connsiteY1" fmla="*/ 2224586 h 2238233"/>
              <a:gd name="connsiteX2" fmla="*/ 1037229 w 2299647"/>
              <a:gd name="connsiteY2" fmla="*/ 2108580 h 2238233"/>
              <a:gd name="connsiteX3" fmla="*/ 736979 w 2299647"/>
              <a:gd name="connsiteY3" fmla="*/ 1665027 h 2238233"/>
              <a:gd name="connsiteX4" fmla="*/ 566382 w 2299647"/>
              <a:gd name="connsiteY4" fmla="*/ 852986 h 2238233"/>
              <a:gd name="connsiteX5" fmla="*/ 443552 w 2299647"/>
              <a:gd name="connsiteY5" fmla="*/ 293427 h 2238233"/>
              <a:gd name="connsiteX6" fmla="*/ 348018 w 2299647"/>
              <a:gd name="connsiteY6" fmla="*/ 61415 h 2238233"/>
              <a:gd name="connsiteX7" fmla="*/ 218364 w 2299647"/>
              <a:gd name="connsiteY7" fmla="*/ 13648 h 2238233"/>
              <a:gd name="connsiteX8" fmla="*/ 0 w 2299647"/>
              <a:gd name="connsiteY8" fmla="*/ 0 h 2238233"/>
              <a:gd name="connsiteX9" fmla="*/ 0 w 2299647"/>
              <a:gd name="connsiteY9" fmla="*/ 0 h 223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9647" h="2238233">
                <a:moveTo>
                  <a:pt x="2299647" y="2238233"/>
                </a:moveTo>
                <a:lnTo>
                  <a:pt x="1630907" y="2224586"/>
                </a:lnTo>
                <a:cubicBezTo>
                  <a:pt x="1420504" y="2202977"/>
                  <a:pt x="1186217" y="2201840"/>
                  <a:pt x="1037229" y="2108580"/>
                </a:cubicBezTo>
                <a:cubicBezTo>
                  <a:pt x="888241" y="2015320"/>
                  <a:pt x="815453" y="1874293"/>
                  <a:pt x="736979" y="1665027"/>
                </a:cubicBezTo>
                <a:cubicBezTo>
                  <a:pt x="658505" y="1455761"/>
                  <a:pt x="615287" y="1081586"/>
                  <a:pt x="566382" y="852986"/>
                </a:cubicBezTo>
                <a:cubicBezTo>
                  <a:pt x="517477" y="624386"/>
                  <a:pt x="479946" y="425355"/>
                  <a:pt x="443552" y="293427"/>
                </a:cubicBezTo>
                <a:cubicBezTo>
                  <a:pt x="407158" y="161499"/>
                  <a:pt x="385549" y="108045"/>
                  <a:pt x="348018" y="61415"/>
                </a:cubicBezTo>
                <a:cubicBezTo>
                  <a:pt x="310487" y="14785"/>
                  <a:pt x="276367" y="23884"/>
                  <a:pt x="218364" y="13648"/>
                </a:cubicBezTo>
                <a:cubicBezTo>
                  <a:pt x="160361" y="341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>
            <a:stCxn id="15" idx="0"/>
            <a:endCxn id="10" idx="1"/>
          </p:cNvCxnSpPr>
          <p:nvPr/>
        </p:nvCxnSpPr>
        <p:spPr>
          <a:xfrm flipH="1">
            <a:off x="8167688" y="3411538"/>
            <a:ext cx="23812" cy="15716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ummeringspunkt 117"/>
          <p:cNvSpPr>
            <a:spLocks noChangeArrowheads="1"/>
          </p:cNvSpPr>
          <p:nvPr/>
        </p:nvSpPr>
        <p:spPr bwMode="auto">
          <a:xfrm>
            <a:off x="5953125" y="2544763"/>
            <a:ext cx="152400" cy="158750"/>
          </a:xfrm>
          <a:prstGeom prst="flowChartSummingJunction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n-NO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107113" y="2632075"/>
            <a:ext cx="261937" cy="1670050"/>
          </a:xfrm>
          <a:custGeom>
            <a:avLst/>
            <a:gdLst>
              <a:gd name="connsiteX0" fmla="*/ 0 w 262393"/>
              <a:gd name="connsiteY0" fmla="*/ 578 h 1671269"/>
              <a:gd name="connsiteX1" fmla="*/ 87464 w 262393"/>
              <a:gd name="connsiteY1" fmla="*/ 24432 h 1671269"/>
              <a:gd name="connsiteX2" fmla="*/ 166977 w 262393"/>
              <a:gd name="connsiteY2" fmla="*/ 159604 h 1671269"/>
              <a:gd name="connsiteX3" fmla="*/ 246490 w 262393"/>
              <a:gd name="connsiteY3" fmla="*/ 477656 h 1671269"/>
              <a:gd name="connsiteX4" fmla="*/ 254441 w 262393"/>
              <a:gd name="connsiteY4" fmla="*/ 1551082 h 1671269"/>
              <a:gd name="connsiteX5" fmla="*/ 262393 w 262393"/>
              <a:gd name="connsiteY5" fmla="*/ 1598790 h 167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393" h="1671269">
                <a:moveTo>
                  <a:pt x="0" y="578"/>
                </a:moveTo>
                <a:cubicBezTo>
                  <a:pt x="29817" y="-747"/>
                  <a:pt x="59635" y="-2072"/>
                  <a:pt x="87464" y="24432"/>
                </a:cubicBezTo>
                <a:cubicBezTo>
                  <a:pt x="115293" y="50936"/>
                  <a:pt x="140473" y="84067"/>
                  <a:pt x="166977" y="159604"/>
                </a:cubicBezTo>
                <a:cubicBezTo>
                  <a:pt x="193481" y="235141"/>
                  <a:pt x="231913" y="245743"/>
                  <a:pt x="246490" y="477656"/>
                </a:cubicBezTo>
                <a:cubicBezTo>
                  <a:pt x="261067" y="709569"/>
                  <a:pt x="251791" y="1364226"/>
                  <a:pt x="254441" y="1551082"/>
                </a:cubicBezTo>
                <a:cubicBezTo>
                  <a:pt x="257092" y="1737938"/>
                  <a:pt x="259742" y="1668364"/>
                  <a:pt x="262393" y="159879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lowchart: Collate 76"/>
          <p:cNvSpPr>
            <a:spLocks noChangeArrowheads="1"/>
          </p:cNvSpPr>
          <p:nvPr/>
        </p:nvSpPr>
        <p:spPr bwMode="auto">
          <a:xfrm>
            <a:off x="5837238" y="2576513"/>
            <a:ext cx="44450" cy="36512"/>
          </a:xfrm>
          <a:prstGeom prst="flowChartCollat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413" name="TextBox 229"/>
          <p:cNvSpPr txBox="1">
            <a:spLocks noChangeArrowheads="1"/>
          </p:cNvSpPr>
          <p:nvPr/>
        </p:nvSpPr>
        <p:spPr bwMode="auto">
          <a:xfrm>
            <a:off x="266700" y="277813"/>
            <a:ext cx="3289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2400" b="1" dirty="0" smtClean="0">
                <a:latin typeface="+mj-lt"/>
              </a:rPr>
              <a:t>Utstyr-H</a:t>
            </a:r>
            <a:r>
              <a:rPr lang="nb-NO" sz="2400" b="1" dirty="0" smtClean="0">
                <a:latin typeface="+mj-lt"/>
              </a:rPr>
              <a:t>ovedkomponenter</a:t>
            </a:r>
            <a:r>
              <a:rPr lang="nb-NO" sz="2400" b="1" dirty="0" smtClean="0"/>
              <a:t>  </a:t>
            </a:r>
            <a:endParaRPr lang="en-US" sz="2400" b="1" dirty="0"/>
          </a:p>
        </p:txBody>
      </p:sp>
      <p:sp>
        <p:nvSpPr>
          <p:cNvPr id="2" name="Left Arrow 1"/>
          <p:cNvSpPr/>
          <p:nvPr/>
        </p:nvSpPr>
        <p:spPr>
          <a:xfrm>
            <a:off x="539750" y="3411538"/>
            <a:ext cx="1430338" cy="171450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35" idx="0"/>
            <a:endCxn id="8" idx="7"/>
          </p:cNvCxnSpPr>
          <p:nvPr/>
        </p:nvCxnSpPr>
        <p:spPr>
          <a:xfrm flipH="1">
            <a:off x="1895475" y="2946400"/>
            <a:ext cx="1079500" cy="3492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lowchart: Direct Access Storage 23567"/>
          <p:cNvSpPr>
            <a:spLocks noChangeArrowheads="1"/>
          </p:cNvSpPr>
          <p:nvPr/>
        </p:nvSpPr>
        <p:spPr bwMode="auto">
          <a:xfrm>
            <a:off x="2085975" y="3389313"/>
            <a:ext cx="344488" cy="142875"/>
          </a:xfrm>
          <a:prstGeom prst="flowChartMagneticDrum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7413" name="Pladsholder til diasnumm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46799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1F15CC-CCFB-4C31-A2A0-EB84EEEC135B}" type="slidenum">
              <a:rPr lang="da-DK" smtClean="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da-DK" smtClean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414" name="Plassholder for lysbildenummer 2"/>
          <p:cNvSpPr txBox="1">
            <a:spLocks noGrp="1"/>
          </p:cNvSpPr>
          <p:nvPr/>
        </p:nvSpPr>
        <p:spPr bwMode="auto">
          <a:xfrm>
            <a:off x="7010400" y="46799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AB44559-EEA4-4482-9405-F74D5571B194}" type="slidenum">
              <a:rPr lang="da-DK" sz="1200">
                <a:solidFill>
                  <a:srgbClr val="898989"/>
                </a:solidFill>
                <a:latin typeface="Calibri" charset="0"/>
              </a:rPr>
              <a:pPr algn="r" eaLnBrk="1" hangingPunct="1"/>
              <a:t>6</a:t>
            </a:fld>
            <a:endParaRPr lang="da-DK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415" name="TextBox 89"/>
          <p:cNvSpPr txBox="1">
            <a:spLocks noChangeArrowheads="1"/>
          </p:cNvSpPr>
          <p:nvPr/>
        </p:nvSpPr>
        <p:spPr bwMode="auto">
          <a:xfrm>
            <a:off x="4643438" y="2566988"/>
            <a:ext cx="16002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Fôr og tilsats vann fra flåte</a:t>
            </a:r>
            <a:endParaRPr lang="en-US" sz="1000"/>
          </a:p>
        </p:txBody>
      </p:sp>
      <p:sp>
        <p:nvSpPr>
          <p:cNvPr id="17416" name="TextBox 89"/>
          <p:cNvSpPr txBox="1">
            <a:spLocks noChangeArrowheads="1"/>
          </p:cNvSpPr>
          <p:nvPr/>
        </p:nvSpPr>
        <p:spPr bwMode="auto">
          <a:xfrm>
            <a:off x="1384300" y="2565400"/>
            <a:ext cx="920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Plast ring</a:t>
            </a:r>
            <a:endParaRPr lang="en-US" sz="1000"/>
          </a:p>
        </p:txBody>
      </p:sp>
      <p:sp>
        <p:nvSpPr>
          <p:cNvPr id="102" name="Flowchart: Direct Access Storage 23567"/>
          <p:cNvSpPr>
            <a:spLocks noChangeArrowheads="1"/>
          </p:cNvSpPr>
          <p:nvPr/>
        </p:nvSpPr>
        <p:spPr bwMode="auto">
          <a:xfrm rot="16003342">
            <a:off x="2410619" y="2983706"/>
            <a:ext cx="469900" cy="84138"/>
          </a:xfrm>
          <a:prstGeom prst="flowChartMagneticDrum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7418" name="TextBox 228"/>
          <p:cNvSpPr txBox="1">
            <a:spLocks noChangeArrowheads="1"/>
          </p:cNvSpPr>
          <p:nvPr/>
        </p:nvSpPr>
        <p:spPr bwMode="auto">
          <a:xfrm>
            <a:off x="5065713" y="3324225"/>
            <a:ext cx="13922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Sjøvann fra flåte</a:t>
            </a:r>
            <a:endParaRPr lang="en-US" sz="1000"/>
          </a:p>
        </p:txBody>
      </p:sp>
      <p:sp>
        <p:nvSpPr>
          <p:cNvPr id="17419" name="TextBox 229"/>
          <p:cNvSpPr txBox="1">
            <a:spLocks noChangeArrowheads="1"/>
          </p:cNvSpPr>
          <p:nvPr/>
        </p:nvSpPr>
        <p:spPr bwMode="auto">
          <a:xfrm>
            <a:off x="1673225" y="4167188"/>
            <a:ext cx="984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Not</a:t>
            </a:r>
            <a:endParaRPr lang="en-US" sz="1000"/>
          </a:p>
        </p:txBody>
      </p:sp>
      <p:sp>
        <p:nvSpPr>
          <p:cNvPr id="109" name="Flowchart: Direct Access Storage 23567"/>
          <p:cNvSpPr>
            <a:spLocks noChangeArrowheads="1"/>
          </p:cNvSpPr>
          <p:nvPr/>
        </p:nvSpPr>
        <p:spPr bwMode="auto">
          <a:xfrm rot="19684587">
            <a:off x="2492375" y="2560638"/>
            <a:ext cx="404813" cy="280987"/>
          </a:xfrm>
          <a:prstGeom prst="flowChartMagneticDrum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7421" name="TextBox 228"/>
          <p:cNvSpPr txBox="1">
            <a:spLocks noChangeArrowheads="1"/>
          </p:cNvSpPr>
          <p:nvPr/>
        </p:nvSpPr>
        <p:spPr bwMode="auto">
          <a:xfrm>
            <a:off x="7981950" y="3097213"/>
            <a:ext cx="885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Tilsatsvann tilbake til merd.</a:t>
            </a:r>
            <a:endParaRPr lang="en-US" sz="1000"/>
          </a:p>
        </p:txBody>
      </p:sp>
      <p:cxnSp>
        <p:nvCxnSpPr>
          <p:cNvPr id="115" name="Rett pil 124"/>
          <p:cNvCxnSpPr>
            <a:cxnSpLocks noChangeShapeType="1"/>
            <a:stCxn id="17421" idx="0"/>
          </p:cNvCxnSpPr>
          <p:nvPr/>
        </p:nvCxnSpPr>
        <p:spPr bwMode="auto">
          <a:xfrm flipH="1" flipV="1">
            <a:off x="8362950" y="2944813"/>
            <a:ext cx="61913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TextBox 229"/>
          <p:cNvSpPr txBox="1">
            <a:spLocks noChangeArrowheads="1"/>
          </p:cNvSpPr>
          <p:nvPr/>
        </p:nvSpPr>
        <p:spPr bwMode="auto">
          <a:xfrm>
            <a:off x="1797050" y="2054225"/>
            <a:ext cx="1362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Utskiller Fôr-vann</a:t>
            </a:r>
            <a:endParaRPr lang="en-US" sz="1000"/>
          </a:p>
        </p:txBody>
      </p:sp>
      <p:sp>
        <p:nvSpPr>
          <p:cNvPr id="121" name="Flowchart: Direct Access Storage 23567"/>
          <p:cNvSpPr>
            <a:spLocks noChangeArrowheads="1"/>
          </p:cNvSpPr>
          <p:nvPr/>
        </p:nvSpPr>
        <p:spPr bwMode="auto">
          <a:xfrm>
            <a:off x="2314575" y="3389313"/>
            <a:ext cx="330200" cy="142875"/>
          </a:xfrm>
          <a:prstGeom prst="flowChartMagneticDrum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00" name="Flowchart: Direct Access Storage 23567"/>
          <p:cNvSpPr>
            <a:spLocks noChangeArrowheads="1"/>
          </p:cNvSpPr>
          <p:nvPr/>
        </p:nvSpPr>
        <p:spPr bwMode="auto">
          <a:xfrm rot="16200000">
            <a:off x="1997869" y="3071019"/>
            <a:ext cx="741363" cy="142875"/>
          </a:xfrm>
          <a:prstGeom prst="flowChartMagneticDrum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03" name="Flowchart: Direct Access Storage 23567"/>
          <p:cNvSpPr>
            <a:spLocks noChangeArrowheads="1"/>
          </p:cNvSpPr>
          <p:nvPr/>
        </p:nvSpPr>
        <p:spPr bwMode="auto">
          <a:xfrm rot="19684587">
            <a:off x="2241550" y="2697163"/>
            <a:ext cx="434975" cy="282575"/>
          </a:xfrm>
          <a:prstGeom prst="flowChartMagneticDrum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10" name="Flowchart: Direct Access Storage 23567"/>
          <p:cNvSpPr>
            <a:spLocks noChangeArrowheads="1"/>
          </p:cNvSpPr>
          <p:nvPr/>
        </p:nvSpPr>
        <p:spPr bwMode="auto">
          <a:xfrm rot="19684587">
            <a:off x="2468563" y="2511425"/>
            <a:ext cx="377825" cy="463550"/>
          </a:xfrm>
          <a:prstGeom prst="flowChartMagneticDrum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cxnSp>
        <p:nvCxnSpPr>
          <p:cNvPr id="4" name="Straight Connector 3"/>
          <p:cNvCxnSpPr>
            <a:stCxn id="112" idx="2"/>
            <a:endCxn id="103" idx="2"/>
          </p:cNvCxnSpPr>
          <p:nvPr/>
        </p:nvCxnSpPr>
        <p:spPr>
          <a:xfrm flipH="1">
            <a:off x="2533650" y="2698750"/>
            <a:ext cx="407988" cy="2587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2352675" y="2484438"/>
            <a:ext cx="409575" cy="2587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lowchart: Direct Access Storage 23567"/>
          <p:cNvSpPr>
            <a:spLocks noChangeArrowheads="1"/>
          </p:cNvSpPr>
          <p:nvPr/>
        </p:nvSpPr>
        <p:spPr bwMode="auto">
          <a:xfrm rot="19684587">
            <a:off x="2698750" y="2438400"/>
            <a:ext cx="338138" cy="282575"/>
          </a:xfrm>
          <a:prstGeom prst="flowChartMagneticDrum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13" name="Flowchart: Direct Access Storage 23567"/>
          <p:cNvSpPr>
            <a:spLocks noChangeArrowheads="1"/>
          </p:cNvSpPr>
          <p:nvPr/>
        </p:nvSpPr>
        <p:spPr bwMode="auto">
          <a:xfrm>
            <a:off x="2868613" y="2370138"/>
            <a:ext cx="479425" cy="282575"/>
          </a:xfrm>
          <a:prstGeom prst="flowChartMagneticDrum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23" name="Flowchart: Direct Access Storage 23567"/>
          <p:cNvSpPr>
            <a:spLocks noChangeArrowheads="1"/>
          </p:cNvSpPr>
          <p:nvPr/>
        </p:nvSpPr>
        <p:spPr bwMode="auto">
          <a:xfrm rot="5150575">
            <a:off x="1643857" y="4136231"/>
            <a:ext cx="3332162" cy="60325"/>
          </a:xfrm>
          <a:prstGeom prst="flowChartMagneticDrum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03350" y="2914650"/>
            <a:ext cx="576263" cy="4556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Left Arrow 124"/>
          <p:cNvSpPr/>
          <p:nvPr/>
        </p:nvSpPr>
        <p:spPr>
          <a:xfrm>
            <a:off x="827088" y="3368675"/>
            <a:ext cx="3236912" cy="201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1113" y="3040063"/>
            <a:ext cx="9155113" cy="150812"/>
          </a:xfrm>
          <a:custGeom>
            <a:avLst/>
            <a:gdLst>
              <a:gd name="connsiteX0" fmla="*/ 0 w 9154633"/>
              <a:gd name="connsiteY0" fmla="*/ 85195 h 150338"/>
              <a:gd name="connsiteX1" fmla="*/ 350875 w 9154633"/>
              <a:gd name="connsiteY1" fmla="*/ 53297 h 150338"/>
              <a:gd name="connsiteX2" fmla="*/ 754912 w 9154633"/>
              <a:gd name="connsiteY2" fmla="*/ 53297 h 150338"/>
              <a:gd name="connsiteX3" fmla="*/ 1297173 w 9154633"/>
              <a:gd name="connsiteY3" fmla="*/ 127725 h 150338"/>
              <a:gd name="connsiteX4" fmla="*/ 1594884 w 9154633"/>
              <a:gd name="connsiteY4" fmla="*/ 138358 h 150338"/>
              <a:gd name="connsiteX5" fmla="*/ 2551814 w 9154633"/>
              <a:gd name="connsiteY5" fmla="*/ 85195 h 150338"/>
              <a:gd name="connsiteX6" fmla="*/ 3274828 w 9154633"/>
              <a:gd name="connsiteY6" fmla="*/ 135 h 150338"/>
              <a:gd name="connsiteX7" fmla="*/ 3891517 w 9154633"/>
              <a:gd name="connsiteY7" fmla="*/ 63930 h 150338"/>
              <a:gd name="connsiteX8" fmla="*/ 4657061 w 9154633"/>
              <a:gd name="connsiteY8" fmla="*/ 127725 h 150338"/>
              <a:gd name="connsiteX9" fmla="*/ 5837275 w 9154633"/>
              <a:gd name="connsiteY9" fmla="*/ 85195 h 150338"/>
              <a:gd name="connsiteX10" fmla="*/ 6858000 w 9154633"/>
              <a:gd name="connsiteY10" fmla="*/ 10767 h 150338"/>
              <a:gd name="connsiteX11" fmla="*/ 7697973 w 9154633"/>
              <a:gd name="connsiteY11" fmla="*/ 32032 h 150338"/>
              <a:gd name="connsiteX12" fmla="*/ 8580475 w 9154633"/>
              <a:gd name="connsiteY12" fmla="*/ 148990 h 150338"/>
              <a:gd name="connsiteX13" fmla="*/ 9154633 w 9154633"/>
              <a:gd name="connsiteY13" fmla="*/ 85195 h 15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54633" h="150338">
                <a:moveTo>
                  <a:pt x="0" y="85195"/>
                </a:moveTo>
                <a:cubicBezTo>
                  <a:pt x="112528" y="71904"/>
                  <a:pt x="225056" y="58613"/>
                  <a:pt x="350875" y="53297"/>
                </a:cubicBezTo>
                <a:cubicBezTo>
                  <a:pt x="476694" y="47981"/>
                  <a:pt x="597196" y="40892"/>
                  <a:pt x="754912" y="53297"/>
                </a:cubicBezTo>
                <a:cubicBezTo>
                  <a:pt x="912628" y="65702"/>
                  <a:pt x="1157178" y="113548"/>
                  <a:pt x="1297173" y="127725"/>
                </a:cubicBezTo>
                <a:cubicBezTo>
                  <a:pt x="1437168" y="141902"/>
                  <a:pt x="1385777" y="145446"/>
                  <a:pt x="1594884" y="138358"/>
                </a:cubicBezTo>
                <a:cubicBezTo>
                  <a:pt x="1803991" y="131270"/>
                  <a:pt x="2271823" y="108232"/>
                  <a:pt x="2551814" y="85195"/>
                </a:cubicBezTo>
                <a:cubicBezTo>
                  <a:pt x="2831805" y="62158"/>
                  <a:pt x="3051544" y="3679"/>
                  <a:pt x="3274828" y="135"/>
                </a:cubicBezTo>
                <a:cubicBezTo>
                  <a:pt x="3498112" y="-3409"/>
                  <a:pt x="3891517" y="63930"/>
                  <a:pt x="3891517" y="63930"/>
                </a:cubicBezTo>
                <a:cubicBezTo>
                  <a:pt x="4121889" y="85195"/>
                  <a:pt x="4332768" y="124181"/>
                  <a:pt x="4657061" y="127725"/>
                </a:cubicBezTo>
                <a:cubicBezTo>
                  <a:pt x="4981354" y="131269"/>
                  <a:pt x="5470452" y="104688"/>
                  <a:pt x="5837275" y="85195"/>
                </a:cubicBezTo>
                <a:cubicBezTo>
                  <a:pt x="6204098" y="65702"/>
                  <a:pt x="6547884" y="19627"/>
                  <a:pt x="6858000" y="10767"/>
                </a:cubicBezTo>
                <a:cubicBezTo>
                  <a:pt x="7168116" y="1907"/>
                  <a:pt x="7410894" y="8995"/>
                  <a:pt x="7697973" y="32032"/>
                </a:cubicBezTo>
                <a:cubicBezTo>
                  <a:pt x="7985052" y="55069"/>
                  <a:pt x="8337698" y="140130"/>
                  <a:pt x="8580475" y="148990"/>
                </a:cubicBezTo>
                <a:cubicBezTo>
                  <a:pt x="8823252" y="157850"/>
                  <a:pt x="8988942" y="121522"/>
                  <a:pt x="9154633" y="85195"/>
                </a:cubicBezTo>
              </a:path>
            </a:pathLst>
          </a:custGeom>
          <a:noFill/>
          <a:ln w="57150">
            <a:solidFill>
              <a:srgbClr val="0000FF">
                <a:alpha val="2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498600" y="3381375"/>
            <a:ext cx="193675" cy="3390900"/>
          </a:xfrm>
          <a:custGeom>
            <a:avLst/>
            <a:gdLst>
              <a:gd name="connsiteX0" fmla="*/ 170121 w 193271"/>
              <a:gd name="connsiteY0" fmla="*/ 0 h 3391787"/>
              <a:gd name="connsiteX1" fmla="*/ 191386 w 193271"/>
              <a:gd name="connsiteY1" fmla="*/ 744280 h 3391787"/>
              <a:gd name="connsiteX2" fmla="*/ 127590 w 193271"/>
              <a:gd name="connsiteY2" fmla="*/ 1998921 h 3391787"/>
              <a:gd name="connsiteX3" fmla="*/ 0 w 193271"/>
              <a:gd name="connsiteY3" fmla="*/ 3391787 h 339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271" h="3391787">
                <a:moveTo>
                  <a:pt x="170121" y="0"/>
                </a:moveTo>
                <a:cubicBezTo>
                  <a:pt x="184297" y="205563"/>
                  <a:pt x="198474" y="411127"/>
                  <a:pt x="191386" y="744280"/>
                </a:cubicBezTo>
                <a:cubicBezTo>
                  <a:pt x="184298" y="1077433"/>
                  <a:pt x="159488" y="1557670"/>
                  <a:pt x="127590" y="1998921"/>
                </a:cubicBezTo>
                <a:cubicBezTo>
                  <a:pt x="95692" y="2440172"/>
                  <a:pt x="47846" y="2915979"/>
                  <a:pt x="0" y="33917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37" name="Picture 3" descr="C:\Users\moag\AppData\Local\Microsoft\Windows\Temporary Internet Files\Content.IE5\BUG58UQW\MC9001960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83075"/>
            <a:ext cx="920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657475" y="3190875"/>
            <a:ext cx="5299075" cy="714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39" name="TextBox 229"/>
          <p:cNvSpPr txBox="1">
            <a:spLocks noChangeArrowheads="1"/>
          </p:cNvSpPr>
          <p:nvPr/>
        </p:nvSpPr>
        <p:spPr bwMode="auto">
          <a:xfrm>
            <a:off x="128588" y="193675"/>
            <a:ext cx="2846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2400" b="1" dirty="0">
                <a:latin typeface="+mn-lt"/>
              </a:rPr>
              <a:t>Utstyr</a:t>
            </a:r>
            <a:r>
              <a:rPr lang="nb-NO" sz="2400" b="1" dirty="0"/>
              <a:t> ved </a:t>
            </a:r>
            <a:r>
              <a:rPr lang="nb-NO" sz="2400" b="1" dirty="0" smtClean="0"/>
              <a:t>merd</a:t>
            </a:r>
            <a:endParaRPr lang="nb-NO" sz="2400" dirty="0"/>
          </a:p>
        </p:txBody>
      </p:sp>
      <p:sp>
        <p:nvSpPr>
          <p:cNvPr id="17440" name="TextBox 229"/>
          <p:cNvSpPr txBox="1">
            <a:spLocks noChangeArrowheads="1"/>
          </p:cNvSpPr>
          <p:nvPr/>
        </p:nvSpPr>
        <p:spPr bwMode="auto">
          <a:xfrm>
            <a:off x="3233738" y="6153150"/>
            <a:ext cx="98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Fôr og vann fra flåte</a:t>
            </a:r>
            <a:endParaRPr lang="en-US" sz="1000"/>
          </a:p>
        </p:txBody>
      </p:sp>
      <p:sp>
        <p:nvSpPr>
          <p:cNvPr id="2" name="Up Arrow 1"/>
          <p:cNvSpPr/>
          <p:nvPr/>
        </p:nvSpPr>
        <p:spPr>
          <a:xfrm>
            <a:off x="3348038" y="5897563"/>
            <a:ext cx="185737" cy="257175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42" name="TextBox 89"/>
          <p:cNvSpPr txBox="1">
            <a:spLocks noChangeArrowheads="1"/>
          </p:cNvSpPr>
          <p:nvPr/>
        </p:nvSpPr>
        <p:spPr bwMode="auto">
          <a:xfrm>
            <a:off x="0" y="3130550"/>
            <a:ext cx="1130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000"/>
              <a:t>Fôr transportert i sjøvann</a:t>
            </a:r>
            <a:endParaRPr lang="en-US" sz="1000"/>
          </a:p>
        </p:txBody>
      </p:sp>
      <p:sp>
        <p:nvSpPr>
          <p:cNvPr id="9" name="Left Arrow 8"/>
          <p:cNvSpPr/>
          <p:nvPr/>
        </p:nvSpPr>
        <p:spPr>
          <a:xfrm>
            <a:off x="3919538" y="3381375"/>
            <a:ext cx="1179512" cy="193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779713" y="2946400"/>
            <a:ext cx="390525" cy="330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ato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E60528-2131-40C6-AC37-0834ED95CFF5}" type="datetime1">
              <a:rPr lang="da-DK" smtClean="0">
                <a:latin typeface="Calibri" charset="0"/>
              </a:rPr>
              <a:pPr eaLnBrk="1" hangingPunct="1"/>
              <a:t>20-03-2014</a:t>
            </a:fld>
            <a:endParaRPr lang="da-DK" smtClean="0">
              <a:latin typeface="Calibri" charset="0"/>
            </a:endParaRPr>
          </a:p>
        </p:txBody>
      </p:sp>
      <p:sp>
        <p:nvSpPr>
          <p:cNvPr id="18435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21FF6F-5DDD-4109-A987-4D5C68C97FF7}" type="slidenum">
              <a:rPr lang="da-DK" smtClean="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da-DK" smtClean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436" name="Plassholder for lysbildenumm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3D50F0E-9723-4EC7-A68F-A682C8DCA0D8}" type="slidenum">
              <a:rPr lang="da-DK" sz="1200">
                <a:solidFill>
                  <a:srgbClr val="898989"/>
                </a:solidFill>
                <a:latin typeface="Calibri" charset="0"/>
              </a:rPr>
              <a:pPr algn="r" eaLnBrk="1" hangingPunct="1"/>
              <a:t>7</a:t>
            </a:fld>
            <a:endParaRPr lang="da-DK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2076450"/>
            <a:ext cx="4592637" cy="428783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33550"/>
            <a:ext cx="360045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kstSylinder 10"/>
          <p:cNvSpPr txBox="1">
            <a:spLocks noChangeArrowheads="1"/>
          </p:cNvSpPr>
          <p:nvPr/>
        </p:nvSpPr>
        <p:spPr bwMode="auto">
          <a:xfrm>
            <a:off x="323850" y="701988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dirty="0">
                <a:latin typeface="Calibri" charset="0"/>
              </a:rPr>
              <a:t>Prototyp 4 under </a:t>
            </a:r>
            <a:r>
              <a:rPr lang="nb-NO" dirty="0" smtClean="0">
                <a:latin typeface="Calibri" charset="0"/>
              </a:rPr>
              <a:t>fullskalatest i </a:t>
            </a:r>
            <a:r>
              <a:rPr lang="nb-NO" dirty="0">
                <a:latin typeface="Calibri" charset="0"/>
              </a:rPr>
              <a:t>Masfjorden</a:t>
            </a:r>
          </a:p>
        </p:txBody>
      </p:sp>
      <p:sp>
        <p:nvSpPr>
          <p:cNvPr id="2" name="Oval 1"/>
          <p:cNvSpPr/>
          <p:nvPr/>
        </p:nvSpPr>
        <p:spPr>
          <a:xfrm>
            <a:off x="5003800" y="2492375"/>
            <a:ext cx="3384550" cy="3457575"/>
          </a:xfrm>
          <a:prstGeom prst="ellipse">
            <a:avLst/>
          </a:prstGeom>
          <a:noFill/>
          <a:ln w="749300" cmpd="sng">
            <a:solidFill>
              <a:schemeClr val="accent3">
                <a:lumMod val="60000"/>
                <a:lumOff val="4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B7823-CAEC-4BD2-8608-0A9A7B7A96A5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  <p:sp>
        <p:nvSpPr>
          <p:cNvPr id="3" name="TekstSylinder 2"/>
          <p:cNvSpPr txBox="1"/>
          <p:nvPr/>
        </p:nvSpPr>
        <p:spPr>
          <a:xfrm>
            <a:off x="5364088" y="1387793"/>
            <a:ext cx="347723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Eller som i siste industriskalaversjon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1400" dirty="0" smtClean="0"/>
              <a:t>Enklere i bruk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1400" dirty="0" smtClean="0"/>
              <a:t>Enklere i montering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1400" dirty="0" smtClean="0"/>
              <a:t>Fortsatt under design og utvikling</a:t>
            </a:r>
            <a:endParaRPr lang="nb-NO" sz="1400" dirty="0"/>
          </a:p>
        </p:txBody>
      </p:sp>
      <p:pic>
        <p:nvPicPr>
          <p:cNvPr id="1026" name="Picture 2" descr="C:\Users\Hans Runshaug\Documents\Seafarm Products\Bilder\SAM_1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6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B7823-CAEC-4BD2-8608-0A9A7B7A96A5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  <p:sp>
        <p:nvSpPr>
          <p:cNvPr id="3" name="TekstSylinder 2"/>
          <p:cNvSpPr txBox="1"/>
          <p:nvPr/>
        </p:nvSpPr>
        <p:spPr>
          <a:xfrm>
            <a:off x="5076056" y="1268760"/>
            <a:ext cx="37799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/>
              <a:t>Tilsats av vann til fiskefôr hos Fjordlaks i </a:t>
            </a:r>
            <a:r>
              <a:rPr lang="nb-NO" sz="1600" b="1" dirty="0" err="1" smtClean="0"/>
              <a:t>èn</a:t>
            </a:r>
            <a:r>
              <a:rPr lang="nb-NO" sz="1600" b="1" dirty="0" smtClean="0"/>
              <a:t> </a:t>
            </a:r>
            <a:r>
              <a:rPr lang="nb-NO" sz="1600" b="1" dirty="0" smtClean="0"/>
              <a:t>merd.</a:t>
            </a:r>
          </a:p>
          <a:p>
            <a:endParaRPr lang="nb-NO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Kapasitet1,5-2 </a:t>
            </a:r>
            <a:r>
              <a:rPr lang="nb-NO" dirty="0" smtClean="0"/>
              <a:t>tonn i timen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Enkel oppgradering til større kapasiteter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Startet i </a:t>
            </a:r>
            <a:r>
              <a:rPr lang="nb-NO" dirty="0" smtClean="0"/>
              <a:t>juli </a:t>
            </a:r>
            <a:r>
              <a:rPr lang="nb-NO" dirty="0" smtClean="0"/>
              <a:t>2013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Røktere </a:t>
            </a:r>
            <a:r>
              <a:rPr lang="nb-NO" dirty="0" smtClean="0"/>
              <a:t>kjørte </a:t>
            </a:r>
            <a:r>
              <a:rPr lang="nb-NO" dirty="0" smtClean="0"/>
              <a:t>anlegget  med minimalt </a:t>
            </a:r>
            <a:r>
              <a:rPr lang="nb-NO" dirty="0" smtClean="0"/>
              <a:t>ekstra innsats</a:t>
            </a:r>
            <a:endParaRPr lang="nb-NO" dirty="0" smtClean="0"/>
          </a:p>
          <a:p>
            <a:pPr marL="285750" indent="-285750">
              <a:buFont typeface="Arial" pitchFamily="34" charset="0"/>
              <a:buChar char="•"/>
            </a:pPr>
            <a:endParaRPr lang="nb-NO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6632"/>
            <a:ext cx="4541161" cy="6598392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5148064" y="5085184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Figur 1</a:t>
            </a:r>
            <a:endParaRPr lang="nb-NO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nb-NO" sz="10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Utstyret </a:t>
            </a:r>
            <a:r>
              <a:rPr lang="nb-NO" sz="10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slik det ble montert på Stranda. </a:t>
            </a:r>
            <a:r>
              <a:rPr lang="nb-NO" sz="10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Til venstre Betten </a:t>
            </a:r>
            <a:r>
              <a:rPr lang="nb-NO" sz="10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automat som ble brukt som fôrsilo. </a:t>
            </a:r>
            <a:r>
              <a:rPr lang="nb-NO" sz="10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Øverst i bildet </a:t>
            </a:r>
            <a:r>
              <a:rPr lang="nb-NO" sz="10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loopen som var </a:t>
            </a:r>
            <a:r>
              <a:rPr lang="nb-NO" sz="1000" i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</a:t>
            </a:r>
            <a:r>
              <a:rPr lang="nb-NO" sz="10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8m høy. Loopen genererer et undertrykk </a:t>
            </a:r>
            <a:r>
              <a:rPr lang="nb-NO" sz="10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som medfører at </a:t>
            </a:r>
            <a:r>
              <a:rPr lang="nb-NO" sz="10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luft trekkes ut av </a:t>
            </a:r>
            <a:r>
              <a:rPr lang="nb-NO" sz="10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pellet.</a:t>
            </a:r>
            <a:r>
              <a:rPr lang="nb-NO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10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nb-NO" sz="10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tillegg viser bildet utskiller og sjøvannstransport til merd gjennom de 4 sorte PE slangene nederst i høyre hjørne på bildet.</a:t>
            </a:r>
            <a:endParaRPr lang="nb-NO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1629</Words>
  <Application>Microsoft Office PowerPoint</Application>
  <PresentationFormat>Skjermfremvisning (4:3)</PresentationFormat>
  <Paragraphs>279</Paragraphs>
  <Slides>21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3" baseType="lpstr">
      <vt:lpstr>Kontortema</vt:lpstr>
      <vt:lpstr>Chart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</dc:title>
  <dc:creator>Morten Aga</dc:creator>
  <cp:lastModifiedBy>Erlend Skagseth</cp:lastModifiedBy>
  <cp:revision>269</cp:revision>
  <dcterms:modified xsi:type="dcterms:W3CDTF">2014-03-20T15:27:18Z</dcterms:modified>
</cp:coreProperties>
</file>